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sldIdLst>
    <p:sldId id="256" r:id="rId2"/>
    <p:sldId id="341" r:id="rId3"/>
    <p:sldId id="257" r:id="rId4"/>
    <p:sldId id="258" r:id="rId5"/>
    <p:sldId id="259" r:id="rId6"/>
    <p:sldId id="286" r:id="rId7"/>
    <p:sldId id="289" r:id="rId8"/>
    <p:sldId id="290" r:id="rId9"/>
    <p:sldId id="291" r:id="rId10"/>
    <p:sldId id="292" r:id="rId11"/>
    <p:sldId id="294" r:id="rId12"/>
    <p:sldId id="296" r:id="rId13"/>
    <p:sldId id="298" r:id="rId14"/>
    <p:sldId id="297" r:id="rId15"/>
    <p:sldId id="299" r:id="rId16"/>
    <p:sldId id="304" r:id="rId17"/>
    <p:sldId id="306" r:id="rId18"/>
    <p:sldId id="320" r:id="rId19"/>
    <p:sldId id="305" r:id="rId20"/>
    <p:sldId id="303" r:id="rId21"/>
    <p:sldId id="307" r:id="rId22"/>
    <p:sldId id="308" r:id="rId23"/>
    <p:sldId id="311" r:id="rId24"/>
    <p:sldId id="309" r:id="rId25"/>
    <p:sldId id="321" r:id="rId26"/>
    <p:sldId id="312" r:id="rId27"/>
    <p:sldId id="352" r:id="rId28"/>
    <p:sldId id="317" r:id="rId29"/>
    <p:sldId id="339" r:id="rId30"/>
    <p:sldId id="326" r:id="rId31"/>
    <p:sldId id="328" r:id="rId32"/>
    <p:sldId id="329" r:id="rId33"/>
    <p:sldId id="327" r:id="rId34"/>
    <p:sldId id="330" r:id="rId35"/>
    <p:sldId id="331" r:id="rId36"/>
    <p:sldId id="332" r:id="rId37"/>
    <p:sldId id="333" r:id="rId38"/>
    <p:sldId id="334" r:id="rId39"/>
    <p:sldId id="335" r:id="rId40"/>
    <p:sldId id="336" r:id="rId41"/>
    <p:sldId id="337" r:id="rId42"/>
    <p:sldId id="338" r:id="rId43"/>
    <p:sldId id="346" r:id="rId44"/>
    <p:sldId id="351" r:id="rId45"/>
    <p:sldId id="350" r:id="rId46"/>
    <p:sldId id="349" r:id="rId47"/>
    <p:sldId id="348" r:id="rId48"/>
    <p:sldId id="347" r:id="rId49"/>
    <p:sldId id="345" r:id="rId50"/>
    <p:sldId id="355" r:id="rId51"/>
    <p:sldId id="356" r:id="rId52"/>
    <p:sldId id="357" r:id="rId53"/>
    <p:sldId id="354" r:id="rId54"/>
    <p:sldId id="281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FFFF"/>
    <a:srgbClr val="1731FF"/>
    <a:srgbClr val="FB001B"/>
    <a:srgbClr val="FFFF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4" d="100"/>
          <a:sy n="94" d="100"/>
        </p:scale>
        <p:origin x="474" y="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B56BD4-688E-5B48-A68F-0285AE0FF126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E58A31-8762-7540-A6AB-E3BE19B25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769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58A31-8762-7540-A6AB-E3BE19B2578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439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58A31-8762-7540-A6AB-E3BE19B2578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774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4555-75DC-F049-A1D8-85900F37D7AF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AA46E-A15E-BF41-B005-F3D3F90C0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1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4555-75DC-F049-A1D8-85900F37D7AF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AA46E-A15E-BF41-B005-F3D3F90C0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563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4555-75DC-F049-A1D8-85900F37D7AF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AA46E-A15E-BF41-B005-F3D3F90C0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25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0DFFB-5E5D-CC44-80EF-7D40E1C16745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8E331-D7B4-3D46-953F-269929439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92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4555-75DC-F049-A1D8-85900F37D7AF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AA46E-A15E-BF41-B005-F3D3F90C0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433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4555-75DC-F049-A1D8-85900F37D7AF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AA46E-A15E-BF41-B005-F3D3F90C0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64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4555-75DC-F049-A1D8-85900F37D7AF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AA46E-A15E-BF41-B005-F3D3F90C0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18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4555-75DC-F049-A1D8-85900F37D7AF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AA46E-A15E-BF41-B005-F3D3F90C0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139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4555-75DC-F049-A1D8-85900F37D7AF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AA46E-A15E-BF41-B005-F3D3F90C0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698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4555-75DC-F049-A1D8-85900F37D7AF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AA46E-A15E-BF41-B005-F3D3F90C0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53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4555-75DC-F049-A1D8-85900F37D7AF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AA46E-A15E-BF41-B005-F3D3F90C0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23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4555-75DC-F049-A1D8-85900F37D7AF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AA46E-A15E-BF41-B005-F3D3F90C0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260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30939"/>
            <a:ext cx="9144000" cy="6402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94555-75DC-F049-A1D8-85900F37D7AF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AA46E-A15E-BF41-B005-F3D3F90C0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5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hyperlink" Target="http://www.p12.nysed.gov/assessment/reftable/earthscience-rt/esrt2011-engr.pdf" TargetMode="Externa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hyperlink" Target="http://hint.fm/wind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1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microsoft.com/office/2007/relationships/hdphoto" Target="../media/hdphoto2.wdp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2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microsoft.com/office/2007/relationships/hdphoto" Target="../media/hdphoto2.wdp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1.jpg"/><Relationship Id="rId7" Type="http://schemas.microsoft.com/office/2007/relationships/hdphoto" Target="../media/hdphoto4.wdp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microsoft.com/office/2007/relationships/hdphoto" Target="../media/hdphoto7.wdp"/><Relationship Id="rId5" Type="http://schemas.openxmlformats.org/officeDocument/2006/relationships/image" Target="../media/image21.png"/><Relationship Id="rId10" Type="http://schemas.microsoft.com/office/2007/relationships/hdphoto" Target="../media/hdphoto6.wdp"/><Relationship Id="rId4" Type="http://schemas.openxmlformats.org/officeDocument/2006/relationships/image" Target="../media/image12.GIF"/><Relationship Id="rId9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1.jpg"/><Relationship Id="rId7" Type="http://schemas.microsoft.com/office/2007/relationships/hdphoto" Target="../media/hdphoto9.wdp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microsoft.com/office/2007/relationships/hdphoto" Target="../media/hdphoto11.wdp"/><Relationship Id="rId5" Type="http://schemas.openxmlformats.org/officeDocument/2006/relationships/image" Target="../media/image21.png"/><Relationship Id="rId10" Type="http://schemas.microsoft.com/office/2007/relationships/hdphoto" Target="../media/hdphoto10.wdp"/><Relationship Id="rId4" Type="http://schemas.openxmlformats.org/officeDocument/2006/relationships/image" Target="../media/image12.GIF"/><Relationship Id="rId9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1.jpg"/><Relationship Id="rId7" Type="http://schemas.microsoft.com/office/2007/relationships/hdphoto" Target="../media/hdphoto4.wdp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11" Type="http://schemas.microsoft.com/office/2007/relationships/hdphoto" Target="../media/hdphoto13.wdp"/><Relationship Id="rId5" Type="http://schemas.openxmlformats.org/officeDocument/2006/relationships/image" Target="../media/image21.png"/><Relationship Id="rId10" Type="http://schemas.microsoft.com/office/2007/relationships/hdphoto" Target="../media/hdphoto1.wdp"/><Relationship Id="rId4" Type="http://schemas.openxmlformats.org/officeDocument/2006/relationships/image" Target="../media/image12.GIF"/><Relationship Id="rId9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jpg"/><Relationship Id="rId7" Type="http://schemas.microsoft.com/office/2007/relationships/hdphoto" Target="../media/hdphoto14.wdp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5.wdp"/><Relationship Id="rId5" Type="http://schemas.openxmlformats.org/officeDocument/2006/relationships/image" Target="../media/image19.png"/><Relationship Id="rId10" Type="http://schemas.microsoft.com/office/2007/relationships/hdphoto" Target="../media/hdphoto4.wdp"/><Relationship Id="rId4" Type="http://schemas.openxmlformats.org/officeDocument/2006/relationships/image" Target="../media/image12.GIF"/><Relationship Id="rId9" Type="http://schemas.microsoft.com/office/2007/relationships/hdphoto" Target="../media/hdphoto12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jpg"/><Relationship Id="rId7" Type="http://schemas.microsoft.com/office/2007/relationships/hdphoto" Target="../media/hdphoto14.wdp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5.wdp"/><Relationship Id="rId5" Type="http://schemas.openxmlformats.org/officeDocument/2006/relationships/image" Target="../media/image19.png"/><Relationship Id="rId10" Type="http://schemas.microsoft.com/office/2007/relationships/hdphoto" Target="../media/hdphoto4.wdp"/><Relationship Id="rId4" Type="http://schemas.openxmlformats.org/officeDocument/2006/relationships/image" Target="../media/image12.GIF"/><Relationship Id="rId9" Type="http://schemas.microsoft.com/office/2007/relationships/hdphoto" Target="../media/hdphoto12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jpg"/><Relationship Id="rId7" Type="http://schemas.microsoft.com/office/2007/relationships/hdphoto" Target="../media/hdphoto14.wdp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5.wdp"/><Relationship Id="rId5" Type="http://schemas.openxmlformats.org/officeDocument/2006/relationships/image" Target="../media/image19.png"/><Relationship Id="rId10" Type="http://schemas.microsoft.com/office/2007/relationships/hdphoto" Target="../media/hdphoto4.wdp"/><Relationship Id="rId4" Type="http://schemas.openxmlformats.org/officeDocument/2006/relationships/image" Target="../media/image12.GIF"/><Relationship Id="rId9" Type="http://schemas.microsoft.com/office/2007/relationships/hdphoto" Target="../media/hdphoto12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jpg"/><Relationship Id="rId7" Type="http://schemas.microsoft.com/office/2007/relationships/hdphoto" Target="../media/hdphoto14.wdp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5.wdp"/><Relationship Id="rId5" Type="http://schemas.openxmlformats.org/officeDocument/2006/relationships/image" Target="../media/image19.png"/><Relationship Id="rId10" Type="http://schemas.microsoft.com/office/2007/relationships/hdphoto" Target="../media/hdphoto4.wdp"/><Relationship Id="rId4" Type="http://schemas.openxmlformats.org/officeDocument/2006/relationships/image" Target="../media/image12.GIF"/><Relationship Id="rId9" Type="http://schemas.microsoft.com/office/2007/relationships/hdphoto" Target="../media/hdphoto12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jpg"/><Relationship Id="rId7" Type="http://schemas.microsoft.com/office/2007/relationships/hdphoto" Target="../media/hdphoto14.wdp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5.wdp"/><Relationship Id="rId5" Type="http://schemas.openxmlformats.org/officeDocument/2006/relationships/image" Target="../media/image19.png"/><Relationship Id="rId10" Type="http://schemas.microsoft.com/office/2007/relationships/hdphoto" Target="../media/hdphoto4.wdp"/><Relationship Id="rId4" Type="http://schemas.openxmlformats.org/officeDocument/2006/relationships/image" Target="../media/image12.GIF"/><Relationship Id="rId9" Type="http://schemas.microsoft.com/office/2007/relationships/hdphoto" Target="../media/hdphoto12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jpg"/><Relationship Id="rId7" Type="http://schemas.microsoft.com/office/2007/relationships/hdphoto" Target="../media/hdphoto14.wdp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5.wdp"/><Relationship Id="rId5" Type="http://schemas.openxmlformats.org/officeDocument/2006/relationships/image" Target="../media/image19.png"/><Relationship Id="rId10" Type="http://schemas.microsoft.com/office/2007/relationships/hdphoto" Target="../media/hdphoto4.wdp"/><Relationship Id="rId4" Type="http://schemas.openxmlformats.org/officeDocument/2006/relationships/image" Target="../media/image12.GIF"/><Relationship Id="rId9" Type="http://schemas.microsoft.com/office/2007/relationships/hdphoto" Target="../media/hdphoto12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jpg"/><Relationship Id="rId7" Type="http://schemas.microsoft.com/office/2007/relationships/hdphoto" Target="../media/hdphoto14.wdp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5.wdp"/><Relationship Id="rId5" Type="http://schemas.openxmlformats.org/officeDocument/2006/relationships/image" Target="../media/image19.png"/><Relationship Id="rId10" Type="http://schemas.microsoft.com/office/2007/relationships/hdphoto" Target="../media/hdphoto4.wdp"/><Relationship Id="rId4" Type="http://schemas.openxmlformats.org/officeDocument/2006/relationships/image" Target="../media/image12.GIF"/><Relationship Id="rId9" Type="http://schemas.microsoft.com/office/2007/relationships/hdphoto" Target="../media/hdphoto1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jpg"/><Relationship Id="rId7" Type="http://schemas.microsoft.com/office/2007/relationships/hdphoto" Target="../media/hdphoto14.wdp"/><Relationship Id="rId12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5.wdp"/><Relationship Id="rId5" Type="http://schemas.openxmlformats.org/officeDocument/2006/relationships/image" Target="../media/image19.png"/><Relationship Id="rId10" Type="http://schemas.microsoft.com/office/2007/relationships/hdphoto" Target="../media/hdphoto4.wdp"/><Relationship Id="rId4" Type="http://schemas.openxmlformats.org/officeDocument/2006/relationships/image" Target="../media/image12.GIF"/><Relationship Id="rId9" Type="http://schemas.microsoft.com/office/2007/relationships/hdphoto" Target="../media/hdphoto12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jpg"/><Relationship Id="rId7" Type="http://schemas.microsoft.com/office/2007/relationships/hdphoto" Target="../media/hdphoto14.wdp"/><Relationship Id="rId12" Type="http://schemas.openxmlformats.org/officeDocument/2006/relationships/image" Target="../media/image31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5.wdp"/><Relationship Id="rId5" Type="http://schemas.openxmlformats.org/officeDocument/2006/relationships/image" Target="../media/image19.png"/><Relationship Id="rId10" Type="http://schemas.microsoft.com/office/2007/relationships/hdphoto" Target="../media/hdphoto4.wdp"/><Relationship Id="rId4" Type="http://schemas.openxmlformats.org/officeDocument/2006/relationships/image" Target="../media/image12.GIF"/><Relationship Id="rId9" Type="http://schemas.microsoft.com/office/2007/relationships/hdphoto" Target="../media/hdphoto12.wd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jpg"/><Relationship Id="rId7" Type="http://schemas.microsoft.com/office/2007/relationships/hdphoto" Target="../media/hdphoto14.wdp"/><Relationship Id="rId12" Type="http://schemas.openxmlformats.org/officeDocument/2006/relationships/image" Target="../media/image31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5.wdp"/><Relationship Id="rId5" Type="http://schemas.openxmlformats.org/officeDocument/2006/relationships/image" Target="../media/image19.png"/><Relationship Id="rId10" Type="http://schemas.microsoft.com/office/2007/relationships/hdphoto" Target="../media/hdphoto4.wdp"/><Relationship Id="rId4" Type="http://schemas.openxmlformats.org/officeDocument/2006/relationships/image" Target="../media/image12.GIF"/><Relationship Id="rId9" Type="http://schemas.microsoft.com/office/2007/relationships/hdphoto" Target="../media/hdphoto12.wdp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earth.nullschool.net" TargetMode="External"/><Relationship Id="rId2" Type="http://schemas.openxmlformats.org/officeDocument/2006/relationships/hyperlink" Target="http://epsc.wustl.edu/courses/epsc105a/files2/Animations_7/GlobalWind.html" TargetMode="Externa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geog.uoregon.edu/envchange/clim_animations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96775" y="3217957"/>
            <a:ext cx="2121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isaaclooplandfall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3807" y="558262"/>
            <a:ext cx="8018749" cy="4376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30108"/>
            <a:ext cx="9025814" cy="1355201"/>
          </a:xfrm>
          <a:prstGeom prst="rect">
            <a:avLst/>
          </a:prstGeom>
        </p:spPr>
        <p:txBody>
          <a:bodyPr/>
          <a:lstStyle/>
          <a:p>
            <a:r>
              <a:rPr lang="en-US" sz="2800" dirty="0" smtClean="0"/>
              <a:t>Planetary Wind &amp; Moisture Belts in the Troposphere</a:t>
            </a:r>
            <a:br>
              <a:rPr lang="en-US" sz="2800" dirty="0" smtClean="0"/>
            </a:br>
            <a:r>
              <a:rPr lang="en-US" sz="2800" dirty="0" smtClean="0"/>
              <a:t>(Annotated Version)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659" y="4435870"/>
            <a:ext cx="8826792" cy="2259790"/>
          </a:xfrm>
        </p:spPr>
        <p:txBody>
          <a:bodyPr>
            <a:noAutofit/>
          </a:bodyPr>
          <a:lstStyle/>
          <a:p>
            <a:pPr marL="342900" indent="-342900" algn="l">
              <a:spcBef>
                <a:spcPts val="0"/>
              </a:spcBef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By Zach Miller, John Jay Middle School, Cross River, NY.</a:t>
            </a:r>
          </a:p>
          <a:p>
            <a:pPr marL="342900" indent="-342900" algn="l">
              <a:spcBef>
                <a:spcPts val="0"/>
              </a:spcBef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Above wind vector animation </a:t>
            </a:r>
            <a:r>
              <a:rPr lang="en-US" sz="2000" dirty="0">
                <a:solidFill>
                  <a:schemeClr val="tx1"/>
                </a:solidFill>
              </a:rPr>
              <a:t>from </a:t>
            </a:r>
            <a:r>
              <a:rPr lang="en-US" sz="2000" dirty="0">
                <a:solidFill>
                  <a:schemeClr val="tx1"/>
                </a:solidFill>
                <a:hlinkClick r:id="rId6"/>
              </a:rPr>
              <a:t>http://hint.fm/wind</a:t>
            </a:r>
            <a:r>
              <a:rPr lang="en-US" sz="2000" dirty="0" smtClean="0">
                <a:solidFill>
                  <a:schemeClr val="tx1"/>
                </a:solidFill>
                <a:hlinkClick r:id="rId6"/>
              </a:rPr>
              <a:t>/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      (Hurricane Isaac is visible in this animation making landfall on the Louisiana</a:t>
            </a:r>
          </a:p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     coastline on August 29, 2012.)</a:t>
            </a:r>
          </a:p>
          <a:p>
            <a:pPr marL="342900" indent="-342900" algn="l">
              <a:spcBef>
                <a:spcPts val="0"/>
              </a:spcBef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All </a:t>
            </a:r>
            <a:r>
              <a:rPr lang="en-US" sz="2000" dirty="0" smtClean="0">
                <a:solidFill>
                  <a:schemeClr val="tx1"/>
                </a:solidFill>
              </a:rPr>
              <a:t>background images </a:t>
            </a:r>
            <a:r>
              <a:rPr lang="en-US" sz="2000" dirty="0">
                <a:solidFill>
                  <a:schemeClr val="tx1"/>
                </a:solidFill>
              </a:rPr>
              <a:t>in </a:t>
            </a:r>
            <a:r>
              <a:rPr lang="en-US" sz="2000" dirty="0" smtClean="0">
                <a:solidFill>
                  <a:schemeClr val="tx1"/>
                </a:solidFill>
              </a:rPr>
              <a:t>the following presentation </a:t>
            </a:r>
            <a:r>
              <a:rPr lang="en-US" sz="2000" dirty="0">
                <a:solidFill>
                  <a:schemeClr val="tx1"/>
                </a:solidFill>
              </a:rPr>
              <a:t>are adapted from New York State Earth Science Reference Tables (</a:t>
            </a:r>
            <a:r>
              <a:rPr lang="en-US" sz="2000" dirty="0">
                <a:solidFill>
                  <a:schemeClr val="tx1"/>
                </a:solidFill>
                <a:hlinkClick r:id="rId7"/>
              </a:rPr>
              <a:t>2011 Edition</a:t>
            </a:r>
            <a:r>
              <a:rPr lang="en-US" sz="2000" dirty="0">
                <a:solidFill>
                  <a:schemeClr val="tx1"/>
                </a:solidFill>
              </a:rPr>
              <a:t>, p. 14)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pPr marL="342900" indent="-342900" algn="l">
              <a:spcBef>
                <a:spcPts val="0"/>
              </a:spcBef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Other credits </a:t>
            </a:r>
            <a:r>
              <a:rPr lang="en-US" sz="2000" dirty="0">
                <a:solidFill>
                  <a:schemeClr val="tx1"/>
                </a:solidFill>
              </a:rPr>
              <a:t>and </a:t>
            </a:r>
            <a:r>
              <a:rPr lang="en-US" sz="2000" dirty="0" smtClean="0">
                <a:solidFill>
                  <a:schemeClr val="tx1"/>
                </a:solidFill>
              </a:rPr>
              <a:t>related </a:t>
            </a:r>
            <a:r>
              <a:rPr lang="en-US" sz="2000" dirty="0">
                <a:solidFill>
                  <a:schemeClr val="tx1"/>
                </a:solidFill>
              </a:rPr>
              <a:t>wind </a:t>
            </a:r>
            <a:r>
              <a:rPr lang="en-US" sz="2000" dirty="0" smtClean="0">
                <a:solidFill>
                  <a:schemeClr val="tx1"/>
                </a:solidFill>
              </a:rPr>
              <a:t>resources are </a:t>
            </a:r>
            <a:r>
              <a:rPr lang="en-US" sz="2000" b="1" dirty="0" smtClean="0">
                <a:solidFill>
                  <a:schemeClr val="tx1"/>
                </a:solidFill>
                <a:hlinkClick r:id="" action="ppaction://hlinkshowjump?jump=lastslide"/>
              </a:rPr>
              <a:t>HERE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82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2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windxsection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9" name="TextBox 8"/>
          <p:cNvSpPr txBox="1"/>
          <p:nvPr/>
        </p:nvSpPr>
        <p:spPr>
          <a:xfrm>
            <a:off x="101018" y="798303"/>
            <a:ext cx="8471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endParaRPr lang="en-US" sz="2800" dirty="0" smtClean="0"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184" y="604499"/>
            <a:ext cx="847114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600" dirty="0" smtClean="0">
                <a:cs typeface="Gill Sans"/>
              </a:rPr>
              <a:t>The model below is simplified, as it lacks gradual changes in air temperature and resulting precipitation patterns.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cs typeface="Gill Sans"/>
              </a:rPr>
              <a:t>Continue for further details…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</p:spTree>
    <p:extLst>
      <p:ext uri="{BB962C8B-B14F-4D97-AF65-F5344CB8AC3E}">
        <p14:creationId xmlns:p14="http://schemas.microsoft.com/office/powerpoint/2010/main" val="189292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windxsection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9" name="TextBox 8"/>
          <p:cNvSpPr txBox="1"/>
          <p:nvPr/>
        </p:nvSpPr>
        <p:spPr>
          <a:xfrm>
            <a:off x="101018" y="798303"/>
            <a:ext cx="8471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endParaRPr lang="en-US" sz="2800" dirty="0" smtClean="0"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184" y="619267"/>
            <a:ext cx="847114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600" dirty="0" smtClean="0">
                <a:cs typeface="Gill Sans"/>
              </a:rPr>
              <a:t>Let’s start by examining the warm moist air rising vertically in the atmosphere.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cs typeface="Gill Sans"/>
              </a:rPr>
              <a:t>What happens to the </a:t>
            </a:r>
            <a:r>
              <a:rPr lang="en-US" sz="2600" dirty="0" err="1" smtClean="0">
                <a:cs typeface="Gill Sans"/>
              </a:rPr>
              <a:t>mT</a:t>
            </a:r>
            <a:r>
              <a:rPr lang="en-US" sz="2600" dirty="0" smtClean="0">
                <a:cs typeface="Gill Sans"/>
              </a:rPr>
              <a:t> air mass as it rises?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</p:spTree>
    <p:extLst>
      <p:ext uri="{BB962C8B-B14F-4D97-AF65-F5344CB8AC3E}">
        <p14:creationId xmlns:p14="http://schemas.microsoft.com/office/powerpoint/2010/main" val="115559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ESRT10-Properties of Atmospher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246" b="-13246"/>
          <a:stretch>
            <a:fillRect/>
          </a:stretch>
        </p:blipFill>
        <p:spPr>
          <a:xfrm>
            <a:off x="614164" y="1598533"/>
            <a:ext cx="7510963" cy="5259467"/>
          </a:xfrm>
        </p:spPr>
      </p:pic>
      <p:sp>
        <p:nvSpPr>
          <p:cNvPr id="9" name="TextBox 8"/>
          <p:cNvSpPr txBox="1"/>
          <p:nvPr/>
        </p:nvSpPr>
        <p:spPr>
          <a:xfrm>
            <a:off x="101018" y="798303"/>
            <a:ext cx="8471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endParaRPr lang="en-US" sz="2800" dirty="0" smtClean="0"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184" y="602399"/>
            <a:ext cx="883091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600" dirty="0" smtClean="0">
                <a:cs typeface="Gill Sans"/>
              </a:rPr>
              <a:t>Refer to your Earth Science Reference Tables atmosphere layers diagram on p. 14 (see diagram below).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cs typeface="Gill Sans"/>
              </a:rPr>
              <a:t>Find the term “troposphere”.</a:t>
            </a:r>
          </a:p>
          <a:p>
            <a:endParaRPr lang="en-US" sz="2600" dirty="0" smtClean="0">
              <a:cs typeface="Gill Sans"/>
            </a:endParaRPr>
          </a:p>
        </p:txBody>
      </p:sp>
      <p:sp>
        <p:nvSpPr>
          <p:cNvPr id="8" name="Right Arrow 7"/>
          <p:cNvSpPr/>
          <p:nvPr/>
        </p:nvSpPr>
        <p:spPr>
          <a:xfrm rot="8911294">
            <a:off x="5095472" y="4909522"/>
            <a:ext cx="1194094" cy="736956"/>
          </a:xfrm>
          <a:prstGeom prst="rightArrow">
            <a:avLst/>
          </a:prstGeom>
          <a:solidFill>
            <a:srgbClr val="00FF00">
              <a:alpha val="50000"/>
            </a:srgbClr>
          </a:solidFill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</p:spTree>
    <p:extLst>
      <p:ext uri="{BB962C8B-B14F-4D97-AF65-F5344CB8AC3E}">
        <p14:creationId xmlns:p14="http://schemas.microsoft.com/office/powerpoint/2010/main" val="302821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1018" y="798303"/>
            <a:ext cx="8471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endParaRPr lang="en-US" sz="2800" dirty="0" smtClean="0">
              <a:latin typeface="Gill Sans"/>
              <a:cs typeface="Gill Sans"/>
            </a:endParaRPr>
          </a:p>
        </p:txBody>
      </p:sp>
      <p:pic>
        <p:nvPicPr>
          <p:cNvPr id="4" name="Content Placeholder 3" descr="ESRT10-Properties of Atmosphere Cro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243" b="-64243"/>
          <a:stretch>
            <a:fillRect/>
          </a:stretch>
        </p:blipFill>
        <p:spPr>
          <a:xfrm>
            <a:off x="0" y="1858823"/>
            <a:ext cx="9144000" cy="6402983"/>
          </a:xfrm>
        </p:spPr>
      </p:pic>
      <p:sp>
        <p:nvSpPr>
          <p:cNvPr id="8" name="Right Arrow 7"/>
          <p:cNvSpPr/>
          <p:nvPr/>
        </p:nvSpPr>
        <p:spPr>
          <a:xfrm>
            <a:off x="2192874" y="4994093"/>
            <a:ext cx="1194094" cy="736956"/>
          </a:xfrm>
          <a:prstGeom prst="rightArrow">
            <a:avLst/>
          </a:prstGeom>
          <a:solidFill>
            <a:srgbClr val="00FF00">
              <a:alpha val="50000"/>
            </a:srgbClr>
          </a:solidFill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0800000">
            <a:off x="6893281" y="4936474"/>
            <a:ext cx="1194094" cy="736956"/>
          </a:xfrm>
          <a:prstGeom prst="rightArrow">
            <a:avLst/>
          </a:prstGeom>
          <a:solidFill>
            <a:srgbClr val="00FF00">
              <a:alpha val="50000"/>
            </a:srgbClr>
          </a:solidFill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5184" y="693107"/>
            <a:ext cx="847114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600" dirty="0" smtClean="0">
                <a:cs typeface="Gill Sans"/>
              </a:rPr>
              <a:t>Air </a:t>
            </a:r>
            <a:r>
              <a:rPr lang="en-US" sz="2600" dirty="0">
                <a:cs typeface="Gill Sans"/>
              </a:rPr>
              <a:t>pressure decreases as the </a:t>
            </a:r>
            <a:r>
              <a:rPr lang="en-US" sz="2600" dirty="0" smtClean="0">
                <a:cs typeface="Gill Sans"/>
              </a:rPr>
              <a:t>parcel (area) </a:t>
            </a:r>
            <a:r>
              <a:rPr lang="en-US" sz="2600" dirty="0">
                <a:cs typeface="Gill Sans"/>
              </a:rPr>
              <a:t>of </a:t>
            </a:r>
            <a:r>
              <a:rPr lang="en-US" sz="2600" dirty="0" smtClean="0">
                <a:cs typeface="Gill Sans"/>
              </a:rPr>
              <a:t>warm moist (</a:t>
            </a:r>
            <a:r>
              <a:rPr lang="en-US" sz="2600" dirty="0" err="1" smtClean="0">
                <a:cs typeface="Gill Sans"/>
              </a:rPr>
              <a:t>mT</a:t>
            </a:r>
            <a:r>
              <a:rPr lang="en-US" sz="2600" dirty="0" smtClean="0">
                <a:cs typeface="Gill Sans"/>
              </a:rPr>
              <a:t>) </a:t>
            </a:r>
            <a:r>
              <a:rPr lang="en-US" sz="2600" dirty="0">
                <a:cs typeface="Gill Sans"/>
              </a:rPr>
              <a:t>air rises through the </a:t>
            </a:r>
            <a:r>
              <a:rPr lang="en-US" sz="2600" dirty="0" smtClean="0">
                <a:cs typeface="Gill Sans"/>
              </a:rPr>
              <a:t>atmosphere.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>
                <a:cs typeface="Gill Sans"/>
              </a:rPr>
              <a:t>Air expands as air pressure decreases.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>
                <a:cs typeface="Gill Sans"/>
              </a:rPr>
              <a:t>Air cools as it expands.</a:t>
            </a:r>
            <a:endParaRPr lang="en-US" sz="2600" dirty="0">
              <a:cs typeface="Gill Sans"/>
            </a:endParaRPr>
          </a:p>
          <a:p>
            <a:endParaRPr lang="en-US" sz="2600" dirty="0">
              <a:cs typeface="Gill Sans"/>
            </a:endParaRPr>
          </a:p>
          <a:p>
            <a:r>
              <a:rPr lang="en-US" sz="2600" dirty="0" smtClean="0">
                <a:cs typeface="Gill Sans"/>
              </a:rPr>
              <a:t>We will update our model to reflect this process.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</p:spTree>
    <p:extLst>
      <p:ext uri="{BB962C8B-B14F-4D97-AF65-F5344CB8AC3E}">
        <p14:creationId xmlns:p14="http://schemas.microsoft.com/office/powerpoint/2010/main" val="160538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windxsection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pic>
        <p:nvPicPr>
          <p:cNvPr id="10" name="Content Placeholder 3" descr="windxsection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>
          <a:xfrm>
            <a:off x="4740" y="120891"/>
            <a:ext cx="9144000" cy="64029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1018" y="798303"/>
            <a:ext cx="84711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Gill Sans"/>
                <a:cs typeface="Gill Sans"/>
              </a:rPr>
              <a:t>The diagram below will now reflect this gradual decrease in temperature as altitude increases.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</p:spTree>
    <p:extLst>
      <p:ext uri="{BB962C8B-B14F-4D97-AF65-F5344CB8AC3E}">
        <p14:creationId xmlns:p14="http://schemas.microsoft.com/office/powerpoint/2010/main" val="284994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 descr="windxsection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>
          <a:xfrm>
            <a:off x="4740" y="120891"/>
            <a:ext cx="9144000" cy="64029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05122" y="3367976"/>
            <a:ext cx="1699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Gill Sans"/>
                <a:cs typeface="Gill Sans"/>
              </a:rPr>
              <a:t>Warm Air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2804687" y="3279368"/>
            <a:ext cx="1194094" cy="736956"/>
          </a:xfrm>
          <a:prstGeom prst="rightArrow">
            <a:avLst/>
          </a:prstGeom>
          <a:solidFill>
            <a:srgbClr val="00FF00">
              <a:alpha val="50000"/>
            </a:srgbClr>
          </a:solidFill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514307" y="2117393"/>
            <a:ext cx="2350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Gill Sans"/>
                <a:cs typeface="Gill Sans"/>
              </a:rPr>
              <a:t>Cold Air</a:t>
            </a:r>
          </a:p>
        </p:txBody>
      </p:sp>
      <p:sp>
        <p:nvSpPr>
          <p:cNvPr id="14" name="Right Arrow 13"/>
          <p:cNvSpPr/>
          <p:nvPr/>
        </p:nvSpPr>
        <p:spPr>
          <a:xfrm rot="10800000">
            <a:off x="5142492" y="2117393"/>
            <a:ext cx="1194094" cy="736956"/>
          </a:xfrm>
          <a:prstGeom prst="rightArrow">
            <a:avLst/>
          </a:prstGeom>
          <a:solidFill>
            <a:srgbClr val="00FF00">
              <a:alpha val="50000"/>
            </a:srgbClr>
          </a:solidFill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1018" y="390117"/>
            <a:ext cx="847114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u="sng" dirty="0" smtClean="0">
                <a:latin typeface="Gill Sans"/>
                <a:cs typeface="Gill Sans"/>
              </a:rPr>
              <a:t>To review</a:t>
            </a:r>
            <a:r>
              <a:rPr lang="en-US" sz="2600" dirty="0" smtClean="0">
                <a:latin typeface="Gill Sans"/>
                <a:cs typeface="Gill Sans"/>
              </a:rPr>
              <a:t>: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Gill Sans"/>
                <a:cs typeface="Gill Sans"/>
              </a:rPr>
              <a:t>Warm moist (</a:t>
            </a:r>
            <a:r>
              <a:rPr lang="en-US" sz="2600" dirty="0" err="1" smtClean="0">
                <a:latin typeface="Gill Sans"/>
                <a:cs typeface="Gill Sans"/>
              </a:rPr>
              <a:t>mT</a:t>
            </a:r>
            <a:r>
              <a:rPr lang="en-US" sz="2600" dirty="0" smtClean="0">
                <a:latin typeface="Gill Sans"/>
                <a:cs typeface="Gill Sans"/>
              </a:rPr>
              <a:t>) air rises due to colder denser air moving underneath it.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Gill Sans"/>
                <a:cs typeface="Gill Sans"/>
              </a:rPr>
              <a:t>The warm air cools </a:t>
            </a:r>
            <a:r>
              <a:rPr lang="en-US" sz="2600" dirty="0" smtClean="0">
                <a:latin typeface="Gill Sans"/>
                <a:cs typeface="Gill Sans"/>
              </a:rPr>
              <a:t>as </a:t>
            </a:r>
            <a:r>
              <a:rPr lang="en-US" sz="2600" dirty="0" smtClean="0">
                <a:latin typeface="Gill Sans"/>
                <a:cs typeface="Gill Sans"/>
              </a:rPr>
              <a:t>it rises to higher altitudes in the atmosphere.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</p:spTree>
    <p:extLst>
      <p:ext uri="{BB962C8B-B14F-4D97-AF65-F5344CB8AC3E}">
        <p14:creationId xmlns:p14="http://schemas.microsoft.com/office/powerpoint/2010/main" val="67484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3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windxsection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11" name="TextBox 10"/>
          <p:cNvSpPr txBox="1"/>
          <p:nvPr/>
        </p:nvSpPr>
        <p:spPr>
          <a:xfrm>
            <a:off x="101018" y="798303"/>
            <a:ext cx="847114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Gill Sans"/>
                <a:cs typeface="Gill Sans"/>
              </a:rPr>
              <a:t>How does the cooling of warm moist air relate to precipitation?</a:t>
            </a:r>
          </a:p>
          <a:p>
            <a:pPr marL="457200" indent="-457200">
              <a:buFont typeface="Arial"/>
              <a:buChar char="•"/>
            </a:pPr>
            <a:endParaRPr lang="en-US" sz="2600" dirty="0" smtClean="0">
              <a:latin typeface="Gill Sans"/>
              <a:cs typeface="Gill San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</p:spTree>
    <p:extLst>
      <p:ext uri="{BB962C8B-B14F-4D97-AF65-F5344CB8AC3E}">
        <p14:creationId xmlns:p14="http://schemas.microsoft.com/office/powerpoint/2010/main" val="415393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windxsection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7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1018" y="370031"/>
            <a:ext cx="904298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Gill Sans"/>
                <a:cs typeface="Gill Sans"/>
              </a:rPr>
              <a:t>Air must be saturated with water vapor for precipitation to occur.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Gill Sans"/>
                <a:cs typeface="Gill Sans"/>
              </a:rPr>
              <a:t>A</a:t>
            </a:r>
            <a:r>
              <a:rPr lang="en-US" sz="2600" dirty="0" smtClean="0">
                <a:latin typeface="Gill Sans"/>
                <a:cs typeface="Gill Sans"/>
              </a:rPr>
              <a:t>ir is often saturated by water vapor due to the air temperature falling to (or below) the </a:t>
            </a:r>
            <a:r>
              <a:rPr lang="en-US" sz="2600" dirty="0" err="1" smtClean="0">
                <a:latin typeface="Gill Sans"/>
                <a:cs typeface="Gill Sans"/>
              </a:rPr>
              <a:t>dewpoint</a:t>
            </a:r>
            <a:r>
              <a:rPr lang="en-US" sz="2600" dirty="0" smtClean="0">
                <a:latin typeface="Gill Sans"/>
                <a:cs typeface="Gill Sans"/>
              </a:rPr>
              <a:t> temperature.*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879" y="2423215"/>
            <a:ext cx="396859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Gill Sans"/>
                <a:cs typeface="Gill Sans"/>
              </a:rPr>
              <a:t>*The </a:t>
            </a:r>
            <a:r>
              <a:rPr lang="en-US" sz="2200" dirty="0" err="1" smtClean="0">
                <a:latin typeface="Gill Sans"/>
                <a:cs typeface="Gill Sans"/>
              </a:rPr>
              <a:t>dewpoint</a:t>
            </a:r>
            <a:r>
              <a:rPr lang="en-US" sz="2200" dirty="0" smtClean="0">
                <a:latin typeface="Gill Sans"/>
                <a:cs typeface="Gill Sans"/>
              </a:rPr>
              <a:t> temperature can vary independent of the air temperature, although it is common – as in this case – for the temperature to fall to (or below) the </a:t>
            </a:r>
            <a:r>
              <a:rPr lang="en-US" sz="2200" dirty="0" err="1" smtClean="0">
                <a:latin typeface="Gill Sans"/>
                <a:cs typeface="Gill Sans"/>
              </a:rPr>
              <a:t>dewpoint</a:t>
            </a:r>
            <a:r>
              <a:rPr lang="en-US" sz="2200" dirty="0" smtClean="0">
                <a:latin typeface="Gill Sans"/>
                <a:cs typeface="Gill Sans"/>
              </a:rPr>
              <a:t> temperature for </a:t>
            </a:r>
          </a:p>
          <a:p>
            <a:r>
              <a:rPr lang="en-US" sz="2200" dirty="0" smtClean="0">
                <a:latin typeface="Gill Sans"/>
                <a:cs typeface="Gill Sans"/>
              </a:rPr>
              <a:t>saturation to </a:t>
            </a:r>
          </a:p>
          <a:p>
            <a:r>
              <a:rPr lang="en-US" sz="2200" dirty="0">
                <a:latin typeface="Gill Sans"/>
                <a:cs typeface="Gill Sans"/>
              </a:rPr>
              <a:t>o</a:t>
            </a:r>
            <a:r>
              <a:rPr lang="en-US" sz="2200" dirty="0" smtClean="0">
                <a:latin typeface="Gill Sans"/>
                <a:cs typeface="Gill Sans"/>
              </a:rPr>
              <a:t>ccur.</a:t>
            </a:r>
          </a:p>
        </p:txBody>
      </p:sp>
    </p:spTree>
    <p:extLst>
      <p:ext uri="{BB962C8B-B14F-4D97-AF65-F5344CB8AC3E}">
        <p14:creationId xmlns:p14="http://schemas.microsoft.com/office/powerpoint/2010/main" val="261693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windxsection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pic>
        <p:nvPicPr>
          <p:cNvPr id="10" name="Content Placeholder 3" descr="windxsection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>
          <a:xfrm>
            <a:off x="4740" y="120891"/>
            <a:ext cx="9144000" cy="640298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017" y="606319"/>
            <a:ext cx="3875621" cy="3693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600" dirty="0" smtClean="0">
                <a:latin typeface="Gill Sans"/>
                <a:cs typeface="Gill Sans"/>
              </a:rPr>
              <a:t>Warm moist air rises.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>
                <a:latin typeface="Gill Sans"/>
                <a:cs typeface="Gill Sans"/>
              </a:rPr>
              <a:t>The air expands and cools.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>
                <a:latin typeface="Gill Sans"/>
                <a:cs typeface="Gill Sans"/>
              </a:rPr>
              <a:t>Cooling triggers condensation.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>
                <a:latin typeface="Gill Sans"/>
                <a:cs typeface="Gill Sans"/>
              </a:rPr>
              <a:t>Continued cooling and condensation causes precipitation.</a:t>
            </a:r>
          </a:p>
          <a:p>
            <a:pPr marL="514350" indent="-514350">
              <a:buFont typeface="+mj-lt"/>
              <a:buAutoNum type="arabicPeriod"/>
            </a:pPr>
            <a:endParaRPr lang="en-US" sz="2600" dirty="0" smtClean="0">
              <a:latin typeface="Gill Sans"/>
              <a:cs typeface="Gill Sans"/>
            </a:endParaRPr>
          </a:p>
        </p:txBody>
      </p:sp>
      <p:pic>
        <p:nvPicPr>
          <p:cNvPr id="11" name="Picture 10" descr="MC900361508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1334884"/>
            <a:ext cx="1739900" cy="952500"/>
          </a:xfrm>
          <a:prstGeom prst="rect">
            <a:avLst/>
          </a:prstGeom>
        </p:spPr>
      </p:pic>
      <p:pic>
        <p:nvPicPr>
          <p:cNvPr id="12" name="Picture 11" descr="MM900172539.GIF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738" y="1950760"/>
            <a:ext cx="1948862" cy="203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8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windxsection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101018" y="707595"/>
            <a:ext cx="847114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Gill Sans"/>
                <a:cs typeface="Gill Sans"/>
              </a:rPr>
              <a:t>The cold dense air at higher altitudes has only one “escape route”</a:t>
            </a:r>
            <a:r>
              <a:rPr lang="en-US" sz="2600" dirty="0">
                <a:latin typeface="Gill Sans"/>
                <a:cs typeface="Gill Sans"/>
              </a:rPr>
              <a:t> </a:t>
            </a:r>
            <a:r>
              <a:rPr lang="en-US" sz="2600" dirty="0" smtClean="0">
                <a:latin typeface="Gill Sans"/>
                <a:cs typeface="Gill Sans"/>
              </a:rPr>
              <a:t>– to diverge (spread out) and descend (sink) back toward earth’s surface.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  <p:pic>
        <p:nvPicPr>
          <p:cNvPr id="7" name="Picture 6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316" y="1924293"/>
            <a:ext cx="946231" cy="518010"/>
          </a:xfrm>
          <a:prstGeom prst="rect">
            <a:avLst/>
          </a:prstGeom>
        </p:spPr>
      </p:pic>
      <p:pic>
        <p:nvPicPr>
          <p:cNvPr id="9" name="Picture 8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315" y="2287384"/>
            <a:ext cx="946231" cy="173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9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1021" y="174230"/>
            <a:ext cx="8913100" cy="6276114"/>
          </a:xfr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000" dirty="0" smtClean="0">
                <a:latin typeface="Times New Roman"/>
                <a:cs typeface="Times New Roman"/>
              </a:rPr>
              <a:t>Convection &amp; Moisture Belts: Part 1 </a:t>
            </a:r>
          </a:p>
          <a:p>
            <a:pPr marL="0" indent="0" algn="ctr">
              <a:buNone/>
            </a:pPr>
            <a:r>
              <a:rPr lang="en-US" sz="5000" dirty="0" smtClean="0">
                <a:latin typeface="Times New Roman"/>
                <a:cs typeface="Times New Roman"/>
              </a:rPr>
              <a:t>What causes air to move?</a:t>
            </a:r>
          </a:p>
          <a:p>
            <a:pPr marL="0" indent="0" algn="ctr">
              <a:buNone/>
            </a:pPr>
            <a:r>
              <a:rPr lang="en-US" sz="5000" dirty="0" smtClean="0">
                <a:latin typeface="Times New Roman"/>
                <a:cs typeface="Times New Roman"/>
              </a:rPr>
              <a:t>&amp; </a:t>
            </a:r>
          </a:p>
          <a:p>
            <a:pPr marL="0" indent="0" algn="ctr">
              <a:buNone/>
            </a:pPr>
            <a:r>
              <a:rPr lang="en-US" sz="5000" dirty="0" smtClean="0">
                <a:latin typeface="Times New Roman"/>
                <a:cs typeface="Times New Roman"/>
              </a:rPr>
              <a:t>How does air movement create moisture belts?</a:t>
            </a:r>
            <a:endParaRPr lang="en-US" sz="5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807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windxsection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13" r="-8813"/>
          <a:stretch>
            <a:fillRect/>
          </a:stretch>
        </p:blipFill>
        <p:spPr>
          <a:xfrm>
            <a:off x="0" y="130175"/>
            <a:ext cx="9144000" cy="6403975"/>
          </a:xfr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  <p:pic>
        <p:nvPicPr>
          <p:cNvPr id="8" name="Picture 7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316" y="1924293"/>
            <a:ext cx="946231" cy="5180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1018" y="707595"/>
            <a:ext cx="847114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Gill Sans"/>
                <a:cs typeface="Gill Sans"/>
              </a:rPr>
              <a:t>The cold dense air at higher altitudes has only one “escape route”</a:t>
            </a:r>
            <a:r>
              <a:rPr lang="en-US" sz="2600" dirty="0">
                <a:latin typeface="Gill Sans"/>
                <a:cs typeface="Gill Sans"/>
              </a:rPr>
              <a:t> </a:t>
            </a:r>
            <a:r>
              <a:rPr lang="en-US" sz="2600" dirty="0" smtClean="0">
                <a:latin typeface="Gill Sans"/>
                <a:cs typeface="Gill Sans"/>
              </a:rPr>
              <a:t>– to diverge (spread out) and descend (sink) back toward earth’s surface.</a:t>
            </a:r>
          </a:p>
        </p:txBody>
      </p:sp>
      <p:pic>
        <p:nvPicPr>
          <p:cNvPr id="11" name="Picture 10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315" y="2287384"/>
            <a:ext cx="946231" cy="173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97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windxsection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101018" y="359881"/>
            <a:ext cx="847114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Gill Sans"/>
                <a:cs typeface="Gill Sans"/>
              </a:rPr>
              <a:t>As the air descends toward earth’s surface it warms due to the increase in atmospheric pressure.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Gill Sans"/>
                <a:cs typeface="Gill Sans"/>
              </a:rPr>
              <a:t>The sinking air is drier compared to the air originating at the equator.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  <p:pic>
        <p:nvPicPr>
          <p:cNvPr id="10" name="Picture 9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316" y="1924293"/>
            <a:ext cx="946231" cy="518010"/>
          </a:xfrm>
          <a:prstGeom prst="rect">
            <a:avLst/>
          </a:prstGeom>
        </p:spPr>
      </p:pic>
      <p:pic>
        <p:nvPicPr>
          <p:cNvPr id="7" name="Picture 6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315" y="2287384"/>
            <a:ext cx="946231" cy="173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58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windxsection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  <p:pic>
        <p:nvPicPr>
          <p:cNvPr id="10" name="Picture 9" descr="MC900361508b.jpg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316" y="1924293"/>
            <a:ext cx="946231" cy="5180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018" y="359881"/>
            <a:ext cx="847114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Gill Sans"/>
                <a:cs typeface="Gill Sans"/>
              </a:rPr>
              <a:t>As the air descends toward earth’s surface it warms due to the increase in atmospheric pressure.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Gill Sans"/>
                <a:cs typeface="Gill Sans"/>
              </a:rPr>
              <a:t>Much of the air converges toward the equator – it will be “rejuvenated” gaining moisture and warming on its journey.</a:t>
            </a:r>
          </a:p>
        </p:txBody>
      </p:sp>
      <p:pic>
        <p:nvPicPr>
          <p:cNvPr id="11" name="Picture 10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315" y="2287384"/>
            <a:ext cx="946231" cy="173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3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indxsection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018" y="798303"/>
            <a:ext cx="84711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Gill Sans"/>
                <a:cs typeface="Gill Sans"/>
              </a:rPr>
              <a:t>The cycle is complete as the air arrives at the equator to eventually rise again.</a:t>
            </a:r>
          </a:p>
        </p:txBody>
      </p:sp>
      <p:pic>
        <p:nvPicPr>
          <p:cNvPr id="11" name="Picture 10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316" y="1924293"/>
            <a:ext cx="946231" cy="51801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7098" y="1529297"/>
            <a:ext cx="84711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Gill Sans"/>
                <a:cs typeface="Gill Sans"/>
              </a:rPr>
              <a:t>We’ll now watch the entire process looped in an animation…</a:t>
            </a:r>
          </a:p>
        </p:txBody>
      </p:sp>
      <p:pic>
        <p:nvPicPr>
          <p:cNvPr id="10" name="Picture 9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315" y="2287384"/>
            <a:ext cx="946231" cy="173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0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2880" y="4744878"/>
            <a:ext cx="896112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Gill Sans"/>
                <a:cs typeface="Gill Sans"/>
              </a:rPr>
              <a:t>The entire process is a classic example of </a:t>
            </a:r>
            <a:r>
              <a:rPr lang="en-US" sz="2600" b="1" dirty="0" smtClean="0">
                <a:latin typeface="Gill Sans"/>
                <a:cs typeface="Gill Sans"/>
              </a:rPr>
              <a:t>“convection”</a:t>
            </a:r>
            <a:r>
              <a:rPr lang="en-US" sz="2600" dirty="0" smtClean="0">
                <a:latin typeface="Gill Sans"/>
                <a:cs typeface="Gill Sans"/>
              </a:rPr>
              <a:t> – the transfer of heat by movement of air or a liquid.*</a:t>
            </a:r>
          </a:p>
          <a:p>
            <a:r>
              <a:rPr lang="en-US" sz="2600" dirty="0" smtClean="0">
                <a:latin typeface="Gill Sans"/>
                <a:cs typeface="Gill Sans"/>
              </a:rPr>
              <a:t>*Note that moisture transfer is not a requirement for convection to occur, although it is important within meteorology.</a:t>
            </a:r>
          </a:p>
        </p:txBody>
      </p:sp>
      <p:pic>
        <p:nvPicPr>
          <p:cNvPr id="9" name="AtmosphericEqCirculation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6013" y="431730"/>
            <a:ext cx="8152187" cy="433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0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indxsection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018" y="798303"/>
            <a:ext cx="84711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Gill Sans"/>
                <a:cs typeface="Gill Sans"/>
              </a:rPr>
              <a:t>The </a:t>
            </a:r>
            <a:r>
              <a:rPr lang="en-US" sz="2600" b="1" dirty="0" smtClean="0">
                <a:latin typeface="Gill Sans"/>
                <a:cs typeface="Gill Sans"/>
              </a:rPr>
              <a:t>convection </a:t>
            </a:r>
            <a:r>
              <a:rPr lang="en-US" sz="2600" dirty="0" smtClean="0">
                <a:latin typeface="Gill Sans"/>
                <a:cs typeface="Gill Sans"/>
              </a:rPr>
              <a:t>shown below can also be referred to as two somewhat independent </a:t>
            </a:r>
            <a:r>
              <a:rPr lang="en-US" sz="2600" b="1" dirty="0" smtClean="0">
                <a:latin typeface="Gill Sans"/>
                <a:cs typeface="Gill Sans"/>
              </a:rPr>
              <a:t>convection cells</a:t>
            </a:r>
            <a:r>
              <a:rPr lang="en-US" sz="2600" dirty="0" smtClean="0">
                <a:latin typeface="Gill Sans"/>
                <a:cs typeface="Gill Sans"/>
              </a:rPr>
              <a:t>.</a:t>
            </a:r>
          </a:p>
        </p:txBody>
      </p:sp>
      <p:pic>
        <p:nvPicPr>
          <p:cNvPr id="11" name="Picture 10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316" y="1924293"/>
            <a:ext cx="946231" cy="51801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515151" y="2027063"/>
            <a:ext cx="4065607" cy="2887579"/>
            <a:chOff x="500724" y="1995605"/>
            <a:chExt cx="4065607" cy="2887579"/>
          </a:xfrm>
        </p:grpSpPr>
        <p:sp>
          <p:nvSpPr>
            <p:cNvPr id="9" name="Right Arrow 8"/>
            <p:cNvSpPr/>
            <p:nvPr/>
          </p:nvSpPr>
          <p:spPr>
            <a:xfrm>
              <a:off x="938300" y="3007560"/>
              <a:ext cx="1194094" cy="736956"/>
            </a:xfrm>
            <a:prstGeom prst="rightArrow">
              <a:avLst/>
            </a:prstGeom>
            <a:solidFill>
              <a:srgbClr val="00FF00">
                <a:alpha val="50000"/>
              </a:srgbClr>
            </a:solidFill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0724" y="2954046"/>
              <a:ext cx="4572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latin typeface="+mj-lt"/>
                  <a:cs typeface="Gill Sans"/>
                </a:rPr>
                <a:t>1</a:t>
              </a: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147083" y="1995605"/>
              <a:ext cx="2419248" cy="2887579"/>
            </a:xfrm>
            <a:custGeom>
              <a:avLst/>
              <a:gdLst>
                <a:gd name="connsiteX0" fmla="*/ 2313406 w 2313406"/>
                <a:gd name="connsiteY0" fmla="*/ 0 h 2736397"/>
                <a:gd name="connsiteX1" fmla="*/ 2268045 w 2313406"/>
                <a:gd name="connsiteY1" fmla="*/ 2131669 h 2736397"/>
                <a:gd name="connsiteX2" fmla="*/ 15121 w 2313406"/>
                <a:gd name="connsiteY2" fmla="*/ 2736397 h 2736397"/>
                <a:gd name="connsiteX3" fmla="*/ 0 w 2313406"/>
                <a:gd name="connsiteY3" fmla="*/ 151183 h 2736397"/>
                <a:gd name="connsiteX4" fmla="*/ 2298286 w 2313406"/>
                <a:gd name="connsiteY4" fmla="*/ 136064 h 2736397"/>
                <a:gd name="connsiteX0" fmla="*/ 2313406 w 2313406"/>
                <a:gd name="connsiteY0" fmla="*/ 0 h 2736397"/>
                <a:gd name="connsiteX1" fmla="*/ 2268045 w 2313406"/>
                <a:gd name="connsiteY1" fmla="*/ 2131669 h 2736397"/>
                <a:gd name="connsiteX2" fmla="*/ 15121 w 2313406"/>
                <a:gd name="connsiteY2" fmla="*/ 2736397 h 2736397"/>
                <a:gd name="connsiteX3" fmla="*/ 0 w 2313406"/>
                <a:gd name="connsiteY3" fmla="*/ 1 h 2736397"/>
                <a:gd name="connsiteX4" fmla="*/ 2298286 w 2313406"/>
                <a:gd name="connsiteY4" fmla="*/ 136064 h 2736397"/>
                <a:gd name="connsiteX0" fmla="*/ 2313406 w 2313406"/>
                <a:gd name="connsiteY0" fmla="*/ 0 h 2736397"/>
                <a:gd name="connsiteX1" fmla="*/ 2268045 w 2313406"/>
                <a:gd name="connsiteY1" fmla="*/ 2131669 h 2736397"/>
                <a:gd name="connsiteX2" fmla="*/ 15121 w 2313406"/>
                <a:gd name="connsiteY2" fmla="*/ 2736397 h 2736397"/>
                <a:gd name="connsiteX3" fmla="*/ 0 w 2313406"/>
                <a:gd name="connsiteY3" fmla="*/ 1 h 2736397"/>
                <a:gd name="connsiteX4" fmla="*/ 2298286 w 2313406"/>
                <a:gd name="connsiteY4" fmla="*/ 0 h 2736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3406" h="2736397">
                  <a:moveTo>
                    <a:pt x="2313406" y="0"/>
                  </a:moveTo>
                  <a:lnTo>
                    <a:pt x="2268045" y="2131669"/>
                  </a:lnTo>
                  <a:lnTo>
                    <a:pt x="15121" y="2736397"/>
                  </a:lnTo>
                  <a:cubicBezTo>
                    <a:pt x="10081" y="1874659"/>
                    <a:pt x="5040" y="861739"/>
                    <a:pt x="0" y="1"/>
                  </a:cubicBezTo>
                  <a:lnTo>
                    <a:pt x="2298286" y="0"/>
                  </a:lnTo>
                </a:path>
              </a:pathLst>
            </a:custGeom>
            <a:solidFill>
              <a:srgbClr val="00FF00">
                <a:alpha val="18000"/>
              </a:srgbClr>
            </a:solidFill>
            <a:ln w="139700">
              <a:solidFill>
                <a:srgbClr val="FFFF00"/>
              </a:solidFill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12700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567483" y="2027061"/>
            <a:ext cx="4119335" cy="2887579"/>
            <a:chOff x="4567483" y="2027061"/>
            <a:chExt cx="4119335" cy="2887579"/>
          </a:xfrm>
        </p:grpSpPr>
        <p:sp>
          <p:nvSpPr>
            <p:cNvPr id="22" name="Freeform 21"/>
            <p:cNvSpPr/>
            <p:nvPr/>
          </p:nvSpPr>
          <p:spPr>
            <a:xfrm flipH="1">
              <a:off x="4567483" y="2027061"/>
              <a:ext cx="2419248" cy="2887579"/>
            </a:xfrm>
            <a:custGeom>
              <a:avLst/>
              <a:gdLst>
                <a:gd name="connsiteX0" fmla="*/ 2313406 w 2313406"/>
                <a:gd name="connsiteY0" fmla="*/ 0 h 2736397"/>
                <a:gd name="connsiteX1" fmla="*/ 2268045 w 2313406"/>
                <a:gd name="connsiteY1" fmla="*/ 2131669 h 2736397"/>
                <a:gd name="connsiteX2" fmla="*/ 15121 w 2313406"/>
                <a:gd name="connsiteY2" fmla="*/ 2736397 h 2736397"/>
                <a:gd name="connsiteX3" fmla="*/ 0 w 2313406"/>
                <a:gd name="connsiteY3" fmla="*/ 151183 h 2736397"/>
                <a:gd name="connsiteX4" fmla="*/ 2298286 w 2313406"/>
                <a:gd name="connsiteY4" fmla="*/ 136064 h 2736397"/>
                <a:gd name="connsiteX0" fmla="*/ 2313406 w 2313406"/>
                <a:gd name="connsiteY0" fmla="*/ 0 h 2736397"/>
                <a:gd name="connsiteX1" fmla="*/ 2268045 w 2313406"/>
                <a:gd name="connsiteY1" fmla="*/ 2131669 h 2736397"/>
                <a:gd name="connsiteX2" fmla="*/ 15121 w 2313406"/>
                <a:gd name="connsiteY2" fmla="*/ 2736397 h 2736397"/>
                <a:gd name="connsiteX3" fmla="*/ 0 w 2313406"/>
                <a:gd name="connsiteY3" fmla="*/ 1 h 2736397"/>
                <a:gd name="connsiteX4" fmla="*/ 2298286 w 2313406"/>
                <a:gd name="connsiteY4" fmla="*/ 136064 h 2736397"/>
                <a:gd name="connsiteX0" fmla="*/ 2313406 w 2313406"/>
                <a:gd name="connsiteY0" fmla="*/ 0 h 2736397"/>
                <a:gd name="connsiteX1" fmla="*/ 2268045 w 2313406"/>
                <a:gd name="connsiteY1" fmla="*/ 2131669 h 2736397"/>
                <a:gd name="connsiteX2" fmla="*/ 15121 w 2313406"/>
                <a:gd name="connsiteY2" fmla="*/ 2736397 h 2736397"/>
                <a:gd name="connsiteX3" fmla="*/ 0 w 2313406"/>
                <a:gd name="connsiteY3" fmla="*/ 1 h 2736397"/>
                <a:gd name="connsiteX4" fmla="*/ 2298286 w 2313406"/>
                <a:gd name="connsiteY4" fmla="*/ 0 h 2736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3406" h="2736397">
                  <a:moveTo>
                    <a:pt x="2313406" y="0"/>
                  </a:moveTo>
                  <a:lnTo>
                    <a:pt x="2268045" y="2131669"/>
                  </a:lnTo>
                  <a:lnTo>
                    <a:pt x="15121" y="2736397"/>
                  </a:lnTo>
                  <a:cubicBezTo>
                    <a:pt x="10081" y="1874659"/>
                    <a:pt x="5040" y="861739"/>
                    <a:pt x="0" y="1"/>
                  </a:cubicBezTo>
                  <a:lnTo>
                    <a:pt x="2298286" y="0"/>
                  </a:lnTo>
                </a:path>
              </a:pathLst>
            </a:custGeom>
            <a:solidFill>
              <a:srgbClr val="00FF00">
                <a:alpha val="18000"/>
              </a:srgbClr>
            </a:solidFill>
            <a:ln w="139700">
              <a:solidFill>
                <a:srgbClr val="FFFF00"/>
              </a:solidFill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12700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Arrow 22"/>
            <p:cNvSpPr/>
            <p:nvPr/>
          </p:nvSpPr>
          <p:spPr>
            <a:xfrm rot="10800000">
              <a:off x="7017740" y="3008780"/>
              <a:ext cx="1194094" cy="736956"/>
            </a:xfrm>
            <a:prstGeom prst="rightArrow">
              <a:avLst/>
            </a:prstGeom>
            <a:solidFill>
              <a:srgbClr val="00FF00">
                <a:alpha val="50000"/>
              </a:srgbClr>
            </a:solidFill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229582" y="2944839"/>
              <a:ext cx="4572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latin typeface="+mj-lt"/>
                  <a:cs typeface="Gill Sans"/>
                </a:rPr>
                <a:t>2</a:t>
              </a:r>
            </a:p>
          </p:txBody>
        </p:sp>
      </p:grpSp>
      <p:pic>
        <p:nvPicPr>
          <p:cNvPr id="16" name="Picture 15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315" y="2287384"/>
            <a:ext cx="946231" cy="173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9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3" descr="windxsection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>
          <a:xfrm>
            <a:off x="0" y="130939"/>
            <a:ext cx="9144000" cy="6402983"/>
          </a:xfr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2199" y="784456"/>
            <a:ext cx="847114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Gill Sans"/>
                <a:cs typeface="Gill Sans"/>
              </a:rPr>
              <a:t>The bottom “leg” of a convection current is </a:t>
            </a:r>
            <a:r>
              <a:rPr lang="en-US" sz="2600" b="1" dirty="0" smtClean="0">
                <a:latin typeface="Gill Sans"/>
                <a:cs typeface="Gill Sans"/>
              </a:rPr>
              <a:t>Wind: </a:t>
            </a:r>
          </a:p>
          <a:p>
            <a:r>
              <a:rPr lang="en-US" sz="2600" b="1" i="1" dirty="0">
                <a:latin typeface="Gill Sans"/>
                <a:cs typeface="Gill Sans"/>
              </a:rPr>
              <a:t>	</a:t>
            </a:r>
            <a:r>
              <a:rPr lang="en-US" sz="2600" b="1" i="1" dirty="0" smtClean="0">
                <a:latin typeface="Gill Sans"/>
                <a:cs typeface="Gill Sans"/>
              </a:rPr>
              <a:t>the movement of air – parallel to earth’s 	surface – due to differences in density </a:t>
            </a:r>
            <a:r>
              <a:rPr lang="en-US" sz="2600" dirty="0" smtClean="0">
                <a:latin typeface="Gill Sans"/>
                <a:cs typeface="Gill Sans"/>
              </a:rPr>
              <a:t>	</a:t>
            </a:r>
          </a:p>
        </p:txBody>
      </p:sp>
      <p:pic>
        <p:nvPicPr>
          <p:cNvPr id="10" name="Picture 9" descr="MM900172539.GIF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315" y="2287384"/>
            <a:ext cx="946231" cy="1738670"/>
          </a:xfrm>
          <a:prstGeom prst="rect">
            <a:avLst/>
          </a:prstGeom>
        </p:spPr>
      </p:pic>
      <p:pic>
        <p:nvPicPr>
          <p:cNvPr id="15" name="Picture 14" descr="MC900361508b.jpg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316" y="1924293"/>
            <a:ext cx="946231" cy="51801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159614" y="4061065"/>
            <a:ext cx="4888829" cy="499346"/>
            <a:chOff x="2159614" y="4061065"/>
            <a:chExt cx="4888829" cy="499346"/>
          </a:xfrm>
        </p:grpSpPr>
        <p:sp>
          <p:nvSpPr>
            <p:cNvPr id="3" name="Rectangle 2"/>
            <p:cNvSpPr/>
            <p:nvPr/>
          </p:nvSpPr>
          <p:spPr>
            <a:xfrm rot="20486030">
              <a:off x="2159614" y="4061065"/>
              <a:ext cx="2225390" cy="491686"/>
            </a:xfrm>
            <a:prstGeom prst="rect">
              <a:avLst/>
            </a:prstGeom>
            <a:solidFill>
              <a:srgbClr val="00FF00">
                <a:alpha val="18000"/>
              </a:srgbClr>
            </a:solidFill>
            <a:ln w="139700">
              <a:solidFill>
                <a:srgbClr val="FFFF00"/>
              </a:solidFill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12700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240846">
              <a:off x="4823053" y="4068725"/>
              <a:ext cx="2225390" cy="491686"/>
            </a:xfrm>
            <a:prstGeom prst="rect">
              <a:avLst/>
            </a:prstGeom>
            <a:solidFill>
              <a:srgbClr val="00FF00">
                <a:alpha val="18000"/>
              </a:srgbClr>
            </a:solidFill>
            <a:ln w="139700">
              <a:solidFill>
                <a:srgbClr val="FFFF00"/>
              </a:solidFill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12700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12199" y="2095214"/>
            <a:ext cx="247860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Gill Sans"/>
                <a:cs typeface="Gill Sans"/>
              </a:rPr>
              <a:t>*</a:t>
            </a:r>
            <a:r>
              <a:rPr lang="en-US" sz="2600" b="1" i="1" dirty="0" smtClean="0">
                <a:latin typeface="Gill Sans"/>
                <a:cs typeface="Gill Sans"/>
              </a:rPr>
              <a:t>Uneven heating of the earth </a:t>
            </a:r>
            <a:r>
              <a:rPr lang="en-US" sz="2600" dirty="0" smtClean="0">
                <a:latin typeface="Gill Sans"/>
                <a:cs typeface="Gill Sans"/>
              </a:rPr>
              <a:t>causes these temperature and density variations.	</a:t>
            </a:r>
          </a:p>
        </p:txBody>
      </p:sp>
    </p:spTree>
    <p:extLst>
      <p:ext uri="{BB962C8B-B14F-4D97-AF65-F5344CB8AC3E}">
        <p14:creationId xmlns:p14="http://schemas.microsoft.com/office/powerpoint/2010/main" val="271488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3" descr="windxsection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>
          <a:xfrm>
            <a:off x="0" y="130939"/>
            <a:ext cx="9144000" cy="6402983"/>
          </a:xfr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2199" y="784456"/>
            <a:ext cx="84711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Gill Sans"/>
                <a:cs typeface="Gill Sans"/>
              </a:rPr>
              <a:t>The convection cell model shown below (focusing on the equator) can be rotated and viewed on a global scale…</a:t>
            </a:r>
          </a:p>
        </p:txBody>
      </p:sp>
      <p:pic>
        <p:nvPicPr>
          <p:cNvPr id="10" name="Picture 9" descr="MM900172539.GIF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315" y="2287384"/>
            <a:ext cx="946231" cy="1738670"/>
          </a:xfrm>
          <a:prstGeom prst="rect">
            <a:avLst/>
          </a:prstGeom>
        </p:spPr>
      </p:pic>
      <p:pic>
        <p:nvPicPr>
          <p:cNvPr id="15" name="Picture 14" descr="MC900361508b.jpg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316" y="1924293"/>
            <a:ext cx="946231" cy="51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00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windxsectionglobe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  <p:pic>
        <p:nvPicPr>
          <p:cNvPr id="11" name="Picture 10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7047" y="3160046"/>
            <a:ext cx="527358" cy="388712"/>
          </a:xfrm>
          <a:prstGeom prst="rect">
            <a:avLst/>
          </a:prstGeom>
        </p:spPr>
      </p:pic>
      <p:pic>
        <p:nvPicPr>
          <p:cNvPr id="12" name="Picture 11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9334" y="2906485"/>
            <a:ext cx="590694" cy="832501"/>
          </a:xfrm>
          <a:prstGeom prst="rect">
            <a:avLst/>
          </a:prstGeom>
        </p:spPr>
      </p:pic>
      <p:pic>
        <p:nvPicPr>
          <p:cNvPr id="9" name="Picture 8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243" y="3111830"/>
            <a:ext cx="527358" cy="388712"/>
          </a:xfrm>
          <a:prstGeom prst="rect">
            <a:avLst/>
          </a:prstGeom>
        </p:spPr>
      </p:pic>
      <p:pic>
        <p:nvPicPr>
          <p:cNvPr id="10" name="Picture 9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2620" y="2921602"/>
            <a:ext cx="590694" cy="83250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029567" y="358844"/>
            <a:ext cx="302573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 dirty="0" smtClean="0">
                <a:cs typeface="Gill Sans"/>
              </a:rPr>
              <a:t>It also explains why the world’s major rainforests are located along the equator.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" y="551628"/>
            <a:ext cx="30976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cs typeface="Gill Sans"/>
              </a:rPr>
              <a:t>This is why the equator is generally a warm wet location.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249360" y="3038793"/>
            <a:ext cx="6673675" cy="658622"/>
            <a:chOff x="1249360" y="3038793"/>
            <a:chExt cx="6673675" cy="658622"/>
          </a:xfrm>
        </p:grpSpPr>
        <p:pic>
          <p:nvPicPr>
            <p:cNvPr id="25" name="Picture 24" descr="tree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158366" y="2932746"/>
              <a:ext cx="642689" cy="886649"/>
            </a:xfrm>
            <a:prstGeom prst="rect">
              <a:avLst/>
            </a:prstGeom>
          </p:spPr>
        </p:pic>
        <p:pic>
          <p:nvPicPr>
            <p:cNvPr id="26" name="Picture 25" descr="tree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371340" y="2916813"/>
              <a:ext cx="642689" cy="8866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944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windxsectionglobe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  <p:pic>
        <p:nvPicPr>
          <p:cNvPr id="11" name="Picture 10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7047" y="3160046"/>
            <a:ext cx="527358" cy="388712"/>
          </a:xfrm>
          <a:prstGeom prst="rect">
            <a:avLst/>
          </a:prstGeom>
        </p:spPr>
      </p:pic>
      <p:pic>
        <p:nvPicPr>
          <p:cNvPr id="12" name="Picture 11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9334" y="2906485"/>
            <a:ext cx="590694" cy="832501"/>
          </a:xfrm>
          <a:prstGeom prst="rect">
            <a:avLst/>
          </a:prstGeom>
        </p:spPr>
      </p:pic>
      <p:pic>
        <p:nvPicPr>
          <p:cNvPr id="9" name="Picture 8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243" y="3111830"/>
            <a:ext cx="527358" cy="388712"/>
          </a:xfrm>
          <a:prstGeom prst="rect">
            <a:avLst/>
          </a:prstGeom>
        </p:spPr>
      </p:pic>
      <p:pic>
        <p:nvPicPr>
          <p:cNvPr id="10" name="Picture 9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2620" y="2921602"/>
            <a:ext cx="590694" cy="83250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71203" y="4677855"/>
            <a:ext cx="324425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 dirty="0" smtClean="0">
                <a:cs typeface="Gill Sans"/>
              </a:rPr>
              <a:t>Note that this generalized climate information is noted here for you.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263923" y="3151195"/>
            <a:ext cx="1734258" cy="1071843"/>
            <a:chOff x="4263923" y="3151195"/>
            <a:chExt cx="1734258" cy="1071843"/>
          </a:xfrm>
        </p:grpSpPr>
        <p:sp>
          <p:nvSpPr>
            <p:cNvPr id="5" name="Rectangle 4"/>
            <p:cNvSpPr/>
            <p:nvPr/>
          </p:nvSpPr>
          <p:spPr>
            <a:xfrm>
              <a:off x="4263923" y="3151195"/>
              <a:ext cx="635053" cy="371348"/>
            </a:xfrm>
            <a:prstGeom prst="rect">
              <a:avLst/>
            </a:prstGeom>
            <a:solidFill>
              <a:srgbClr val="FFFF00">
                <a:alpha val="17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ight Arrow 17"/>
            <p:cNvSpPr/>
            <p:nvPr/>
          </p:nvSpPr>
          <p:spPr>
            <a:xfrm rot="12457208">
              <a:off x="4804087" y="3486082"/>
              <a:ext cx="1194094" cy="736956"/>
            </a:xfrm>
            <a:prstGeom prst="rightArrow">
              <a:avLst/>
            </a:prstGeom>
            <a:solidFill>
              <a:srgbClr val="00FF00">
                <a:alpha val="50000"/>
              </a:srgbClr>
            </a:solidFill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029567" y="358844"/>
            <a:ext cx="302573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 dirty="0" smtClean="0">
                <a:cs typeface="Gill Sans"/>
              </a:rPr>
              <a:t>It also explains why the world’s major rainforests are located along the equator.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" y="551628"/>
            <a:ext cx="30976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cs typeface="Gill Sans"/>
              </a:rPr>
              <a:t>This is why the equator is generally a warm wet location.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249360" y="3038793"/>
            <a:ext cx="6673675" cy="658622"/>
            <a:chOff x="1249360" y="3038793"/>
            <a:chExt cx="6673675" cy="658622"/>
          </a:xfrm>
        </p:grpSpPr>
        <p:pic>
          <p:nvPicPr>
            <p:cNvPr id="25" name="Picture 24" descr="tree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158366" y="2932746"/>
              <a:ext cx="642689" cy="886649"/>
            </a:xfrm>
            <a:prstGeom prst="rect">
              <a:avLst/>
            </a:prstGeom>
          </p:spPr>
        </p:pic>
        <p:pic>
          <p:nvPicPr>
            <p:cNvPr id="26" name="Picture 25" descr="tree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371340" y="2916813"/>
              <a:ext cx="642689" cy="8866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754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windsesrt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</p:spTree>
    <p:extLst>
      <p:ext uri="{BB962C8B-B14F-4D97-AF65-F5344CB8AC3E}">
        <p14:creationId xmlns:p14="http://schemas.microsoft.com/office/powerpoint/2010/main" val="49922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windxsectionglobe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  <p:pic>
        <p:nvPicPr>
          <p:cNvPr id="11" name="Picture 10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7047" y="3160046"/>
            <a:ext cx="527358" cy="388712"/>
          </a:xfrm>
          <a:prstGeom prst="rect">
            <a:avLst/>
          </a:prstGeom>
        </p:spPr>
      </p:pic>
      <p:pic>
        <p:nvPicPr>
          <p:cNvPr id="12" name="Picture 11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9334" y="2906485"/>
            <a:ext cx="590694" cy="832501"/>
          </a:xfrm>
          <a:prstGeom prst="rect">
            <a:avLst/>
          </a:prstGeom>
        </p:spPr>
      </p:pic>
      <p:pic>
        <p:nvPicPr>
          <p:cNvPr id="9" name="Picture 8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243" y="3111830"/>
            <a:ext cx="527358" cy="388712"/>
          </a:xfrm>
          <a:prstGeom prst="rect">
            <a:avLst/>
          </a:prstGeom>
        </p:spPr>
      </p:pic>
      <p:pic>
        <p:nvPicPr>
          <p:cNvPr id="10" name="Picture 9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2620" y="2921602"/>
            <a:ext cx="590694" cy="83250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3211" y="1692449"/>
            <a:ext cx="5661721" cy="3278004"/>
            <a:chOff x="1753211" y="1692449"/>
            <a:chExt cx="5661721" cy="3278004"/>
          </a:xfrm>
        </p:grpSpPr>
        <p:pic>
          <p:nvPicPr>
            <p:cNvPr id="2" name="Picture 1" descr="cactus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240" b="93802" l="0" r="8967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92935">
              <a:off x="6770133" y="1604660"/>
              <a:ext cx="557009" cy="732588"/>
            </a:xfrm>
            <a:prstGeom prst="rect">
              <a:avLst/>
            </a:prstGeom>
          </p:spPr>
        </p:pic>
        <p:pic>
          <p:nvPicPr>
            <p:cNvPr id="24" name="Picture 23" descr="cactus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240" b="93802" l="0" r="8967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807065" flipH="1">
              <a:off x="1841000" y="1605172"/>
              <a:ext cx="557009" cy="732588"/>
            </a:xfrm>
            <a:prstGeom prst="rect">
              <a:avLst/>
            </a:prstGeom>
          </p:spPr>
        </p:pic>
        <p:pic>
          <p:nvPicPr>
            <p:cNvPr id="26" name="Picture 25" descr="cactus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240" b="93802" l="0" r="8967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807065" flipV="1">
              <a:off x="6757881" y="4325655"/>
              <a:ext cx="557009" cy="732588"/>
            </a:xfrm>
            <a:prstGeom prst="rect">
              <a:avLst/>
            </a:prstGeom>
          </p:spPr>
        </p:pic>
        <p:pic>
          <p:nvPicPr>
            <p:cNvPr id="27" name="Picture 26" descr="cactus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240" b="93802" l="0" r="8967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92935" flipH="1" flipV="1">
              <a:off x="1858211" y="4325655"/>
              <a:ext cx="557009" cy="732588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249360" y="3038793"/>
            <a:ext cx="6673675" cy="658622"/>
            <a:chOff x="1249360" y="3038793"/>
            <a:chExt cx="6673675" cy="658622"/>
          </a:xfrm>
        </p:grpSpPr>
        <p:pic>
          <p:nvPicPr>
            <p:cNvPr id="32" name="Picture 31" descr="tree.jpg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158366" y="2932746"/>
              <a:ext cx="642689" cy="886649"/>
            </a:xfrm>
            <a:prstGeom prst="rect">
              <a:avLst/>
            </a:prstGeom>
          </p:spPr>
        </p:pic>
        <p:pic>
          <p:nvPicPr>
            <p:cNvPr id="33" name="Picture 32" descr="tree.jpg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371340" y="2916813"/>
              <a:ext cx="642689" cy="886649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4690156" y="5224252"/>
            <a:ext cx="447619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 dirty="0" smtClean="0">
                <a:cs typeface="Gill Sans"/>
              </a:rPr>
              <a:t>The dry descending air </a:t>
            </a:r>
            <a:r>
              <a:rPr lang="en-US" sz="2600" dirty="0">
                <a:cs typeface="Gill Sans"/>
              </a:rPr>
              <a:t/>
            </a:r>
            <a:br>
              <a:rPr lang="en-US" sz="2600" dirty="0">
                <a:cs typeface="Gill Sans"/>
              </a:rPr>
            </a:br>
            <a:r>
              <a:rPr lang="en-US" sz="2600" dirty="0" smtClean="0">
                <a:cs typeface="Gill Sans"/>
              </a:rPr>
              <a:t>at 30</a:t>
            </a:r>
            <a:r>
              <a:rPr lang="en-US" sz="2600" dirty="0" smtClean="0">
                <a:ea typeface="Lucida Grande"/>
                <a:cs typeface="Gill Sans"/>
              </a:rPr>
              <a:t>° North and South Latitude explains large desert regions found along this latitude belt</a:t>
            </a:r>
            <a:r>
              <a:rPr lang="en-US" sz="2600" dirty="0" smtClean="0">
                <a:cs typeface="Gill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894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 descr="windxsectionglobe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  <p:pic>
        <p:nvPicPr>
          <p:cNvPr id="11" name="Picture 10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7047" y="3160046"/>
            <a:ext cx="527358" cy="388712"/>
          </a:xfrm>
          <a:prstGeom prst="rect">
            <a:avLst/>
          </a:prstGeom>
        </p:spPr>
      </p:pic>
      <p:pic>
        <p:nvPicPr>
          <p:cNvPr id="12" name="Picture 11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9334" y="2906485"/>
            <a:ext cx="590694" cy="832501"/>
          </a:xfrm>
          <a:prstGeom prst="rect">
            <a:avLst/>
          </a:prstGeom>
        </p:spPr>
      </p:pic>
      <p:pic>
        <p:nvPicPr>
          <p:cNvPr id="9" name="Picture 8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243" y="3111830"/>
            <a:ext cx="527358" cy="388712"/>
          </a:xfrm>
          <a:prstGeom prst="rect">
            <a:avLst/>
          </a:prstGeom>
        </p:spPr>
      </p:pic>
      <p:pic>
        <p:nvPicPr>
          <p:cNvPr id="10" name="Picture 9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2620" y="2921602"/>
            <a:ext cx="590694" cy="832501"/>
          </a:xfrm>
          <a:prstGeom prst="rect">
            <a:avLst/>
          </a:prstGeom>
        </p:spPr>
      </p:pic>
      <p:pic>
        <p:nvPicPr>
          <p:cNvPr id="2" name="Picture 1" descr="cactus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2935">
            <a:off x="6770133" y="1604660"/>
            <a:ext cx="557009" cy="732588"/>
          </a:xfrm>
          <a:prstGeom prst="rect">
            <a:avLst/>
          </a:prstGeom>
        </p:spPr>
      </p:pic>
      <p:pic>
        <p:nvPicPr>
          <p:cNvPr id="24" name="Picture 23" descr="cactus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7065" flipH="1">
            <a:off x="1841000" y="1605172"/>
            <a:ext cx="557009" cy="732588"/>
          </a:xfrm>
          <a:prstGeom prst="rect">
            <a:avLst/>
          </a:prstGeom>
        </p:spPr>
      </p:pic>
      <p:pic>
        <p:nvPicPr>
          <p:cNvPr id="26" name="Picture 25" descr="cactus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7065" flipV="1">
            <a:off x="6757881" y="4325655"/>
            <a:ext cx="557009" cy="732588"/>
          </a:xfrm>
          <a:prstGeom prst="rect">
            <a:avLst/>
          </a:prstGeom>
        </p:spPr>
      </p:pic>
      <p:pic>
        <p:nvPicPr>
          <p:cNvPr id="27" name="Picture 26" descr="cactus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2935" flipH="1" flipV="1">
            <a:off x="1858211" y="4325655"/>
            <a:ext cx="557009" cy="732588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249360" y="3038793"/>
            <a:ext cx="6673675" cy="658622"/>
            <a:chOff x="1249360" y="3038793"/>
            <a:chExt cx="6673675" cy="658622"/>
          </a:xfrm>
        </p:grpSpPr>
        <p:pic>
          <p:nvPicPr>
            <p:cNvPr id="32" name="Picture 31" descr="tree.jpg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158366" y="2932746"/>
              <a:ext cx="642689" cy="886649"/>
            </a:xfrm>
            <a:prstGeom prst="rect">
              <a:avLst/>
            </a:prstGeom>
          </p:spPr>
        </p:pic>
        <p:pic>
          <p:nvPicPr>
            <p:cNvPr id="33" name="Picture 32" descr="tree.jpg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371340" y="2916813"/>
              <a:ext cx="642689" cy="88664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3150026" y="1938002"/>
            <a:ext cx="1748950" cy="3314366"/>
            <a:chOff x="3150026" y="1938002"/>
            <a:chExt cx="1748950" cy="3314366"/>
          </a:xfrm>
        </p:grpSpPr>
        <p:sp>
          <p:nvSpPr>
            <p:cNvPr id="15" name="Right Arrow 14"/>
            <p:cNvSpPr/>
            <p:nvPr/>
          </p:nvSpPr>
          <p:spPr>
            <a:xfrm rot="19247408">
              <a:off x="3165515" y="2117025"/>
              <a:ext cx="1194094" cy="736956"/>
            </a:xfrm>
            <a:prstGeom prst="rightArrow">
              <a:avLst/>
            </a:prstGeom>
            <a:solidFill>
              <a:srgbClr val="00FF00">
                <a:alpha val="50000"/>
              </a:srgbClr>
            </a:solidFill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Arrow 16"/>
            <p:cNvSpPr/>
            <p:nvPr/>
          </p:nvSpPr>
          <p:spPr>
            <a:xfrm rot="19247408">
              <a:off x="3150026" y="4515412"/>
              <a:ext cx="1194094" cy="736956"/>
            </a:xfrm>
            <a:prstGeom prst="rightArrow">
              <a:avLst/>
            </a:prstGeom>
            <a:solidFill>
              <a:srgbClr val="00FF00">
                <a:alpha val="50000"/>
              </a:srgbClr>
            </a:solidFill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263923" y="1938002"/>
              <a:ext cx="635053" cy="371348"/>
            </a:xfrm>
            <a:prstGeom prst="rect">
              <a:avLst/>
            </a:prstGeom>
            <a:solidFill>
              <a:srgbClr val="FFFF00">
                <a:alpha val="17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263923" y="4363341"/>
              <a:ext cx="635053" cy="371348"/>
            </a:xfrm>
            <a:prstGeom prst="rect">
              <a:avLst/>
            </a:prstGeom>
            <a:solidFill>
              <a:srgbClr val="FFFF00">
                <a:alpha val="17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690156" y="5224252"/>
            <a:ext cx="447619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 dirty="0" smtClean="0">
                <a:cs typeface="Gill Sans"/>
              </a:rPr>
              <a:t>The dry descending air </a:t>
            </a:r>
            <a:r>
              <a:rPr lang="en-US" sz="2600" dirty="0">
                <a:cs typeface="Gill Sans"/>
              </a:rPr>
              <a:t/>
            </a:r>
            <a:br>
              <a:rPr lang="en-US" sz="2600" dirty="0">
                <a:cs typeface="Gill Sans"/>
              </a:rPr>
            </a:br>
            <a:r>
              <a:rPr lang="en-US" sz="2600" dirty="0" smtClean="0">
                <a:cs typeface="Gill Sans"/>
              </a:rPr>
              <a:t>at 30</a:t>
            </a:r>
            <a:r>
              <a:rPr lang="en-US" sz="2600" dirty="0" smtClean="0">
                <a:ea typeface="Lucida Grande"/>
                <a:cs typeface="Gill Sans"/>
              </a:rPr>
              <a:t>° North and South Latitude explains large desert regions found along this latitude belt</a:t>
            </a:r>
            <a:r>
              <a:rPr lang="en-US" sz="2600" dirty="0" smtClean="0">
                <a:cs typeface="Gill Sans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089" y="5105638"/>
            <a:ext cx="324425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cs typeface="Gill Sans"/>
              </a:rPr>
              <a:t>Again, note that this generalized climate information is noted here for you.</a:t>
            </a:r>
          </a:p>
        </p:txBody>
      </p:sp>
    </p:spTree>
    <p:extLst>
      <p:ext uri="{BB962C8B-B14F-4D97-AF65-F5344CB8AC3E}">
        <p14:creationId xmlns:p14="http://schemas.microsoft.com/office/powerpoint/2010/main" val="356868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indxsectionglobe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  <p:pic>
        <p:nvPicPr>
          <p:cNvPr id="11" name="Picture 10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7047" y="3160046"/>
            <a:ext cx="527358" cy="388712"/>
          </a:xfrm>
          <a:prstGeom prst="rect">
            <a:avLst/>
          </a:prstGeom>
        </p:spPr>
      </p:pic>
      <p:pic>
        <p:nvPicPr>
          <p:cNvPr id="12" name="Picture 11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9334" y="2906485"/>
            <a:ext cx="590694" cy="832501"/>
          </a:xfrm>
          <a:prstGeom prst="rect">
            <a:avLst/>
          </a:prstGeom>
        </p:spPr>
      </p:pic>
      <p:pic>
        <p:nvPicPr>
          <p:cNvPr id="9" name="Picture 8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243" y="3111830"/>
            <a:ext cx="527358" cy="388712"/>
          </a:xfrm>
          <a:prstGeom prst="rect">
            <a:avLst/>
          </a:prstGeom>
        </p:spPr>
      </p:pic>
      <p:pic>
        <p:nvPicPr>
          <p:cNvPr id="10" name="Picture 9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2620" y="2921602"/>
            <a:ext cx="590694" cy="832501"/>
          </a:xfrm>
          <a:prstGeom prst="rect">
            <a:avLst/>
          </a:prstGeom>
        </p:spPr>
      </p:pic>
      <p:pic>
        <p:nvPicPr>
          <p:cNvPr id="2" name="Picture 1" descr="cactus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2935">
            <a:off x="6770133" y="1604660"/>
            <a:ext cx="557009" cy="732588"/>
          </a:xfrm>
          <a:prstGeom prst="rect">
            <a:avLst/>
          </a:prstGeom>
        </p:spPr>
      </p:pic>
      <p:pic>
        <p:nvPicPr>
          <p:cNvPr id="24" name="Picture 23" descr="cactus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7065" flipH="1">
            <a:off x="1841000" y="1605172"/>
            <a:ext cx="557009" cy="732588"/>
          </a:xfrm>
          <a:prstGeom prst="rect">
            <a:avLst/>
          </a:prstGeom>
        </p:spPr>
      </p:pic>
      <p:pic>
        <p:nvPicPr>
          <p:cNvPr id="26" name="Picture 25" descr="cactus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7065" flipV="1">
            <a:off x="6757881" y="4325655"/>
            <a:ext cx="557009" cy="732588"/>
          </a:xfrm>
          <a:prstGeom prst="rect">
            <a:avLst/>
          </a:prstGeom>
        </p:spPr>
      </p:pic>
      <p:pic>
        <p:nvPicPr>
          <p:cNvPr id="27" name="Picture 26" descr="cactus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2935" flipH="1" flipV="1">
            <a:off x="1858211" y="4325655"/>
            <a:ext cx="557009" cy="732588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249360" y="3038793"/>
            <a:ext cx="6673675" cy="658622"/>
            <a:chOff x="1249360" y="3038793"/>
            <a:chExt cx="6673675" cy="658622"/>
          </a:xfrm>
        </p:grpSpPr>
        <p:pic>
          <p:nvPicPr>
            <p:cNvPr id="32" name="Picture 31" descr="tree.jpg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158366" y="2932746"/>
              <a:ext cx="642689" cy="886649"/>
            </a:xfrm>
            <a:prstGeom prst="rect">
              <a:avLst/>
            </a:prstGeom>
          </p:spPr>
        </p:pic>
        <p:pic>
          <p:nvPicPr>
            <p:cNvPr id="33" name="Picture 32" descr="tree.jpg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371340" y="2916813"/>
              <a:ext cx="642689" cy="886649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5804144" y="443871"/>
            <a:ext cx="339398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 dirty="0" smtClean="0">
                <a:cs typeface="Gill Sans"/>
              </a:rPr>
              <a:t>These </a:t>
            </a:r>
            <a:r>
              <a:rPr lang="en-US" sz="2600" dirty="0">
                <a:cs typeface="Gill Sans"/>
              </a:rPr>
              <a:t>divisions of  30</a:t>
            </a:r>
            <a:r>
              <a:rPr lang="en-US" sz="2600" dirty="0" smtClean="0">
                <a:ea typeface="Lucida Grande"/>
                <a:cs typeface="Gill Sans"/>
              </a:rPr>
              <a:t>°</a:t>
            </a:r>
            <a:r>
              <a:rPr lang="en-US" sz="2600" dirty="0" smtClean="0">
                <a:cs typeface="Gill Sans"/>
              </a:rPr>
              <a:t> Latitude is also noted here for you.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089" y="5105638"/>
            <a:ext cx="324425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cs typeface="Gill Sans"/>
              </a:rPr>
              <a:t>Again, note that this generalized climate information is noted here for you.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507598" y="1938002"/>
            <a:ext cx="1776754" cy="3314366"/>
            <a:chOff x="4507598" y="1938002"/>
            <a:chExt cx="1776754" cy="3314366"/>
          </a:xfrm>
        </p:grpSpPr>
        <p:sp>
          <p:nvSpPr>
            <p:cNvPr id="19" name="Right Arrow 18"/>
            <p:cNvSpPr/>
            <p:nvPr/>
          </p:nvSpPr>
          <p:spPr>
            <a:xfrm rot="19247408">
              <a:off x="4507598" y="2117025"/>
              <a:ext cx="1194094" cy="736956"/>
            </a:xfrm>
            <a:prstGeom prst="rightArrow">
              <a:avLst/>
            </a:prstGeom>
            <a:solidFill>
              <a:srgbClr val="00FF00">
                <a:alpha val="50000"/>
              </a:srgbClr>
            </a:solidFill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ight Arrow 19"/>
            <p:cNvSpPr/>
            <p:nvPr/>
          </p:nvSpPr>
          <p:spPr>
            <a:xfrm rot="19247408">
              <a:off x="4520971" y="4515412"/>
              <a:ext cx="1194094" cy="736956"/>
            </a:xfrm>
            <a:prstGeom prst="rightArrow">
              <a:avLst/>
            </a:prstGeom>
            <a:solidFill>
              <a:srgbClr val="00FF00">
                <a:alpha val="50000"/>
              </a:srgbClr>
            </a:solidFill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606006" y="1938002"/>
              <a:ext cx="635053" cy="371348"/>
            </a:xfrm>
            <a:prstGeom prst="rect">
              <a:avLst/>
            </a:prstGeom>
            <a:solidFill>
              <a:srgbClr val="FFFF00">
                <a:alpha val="17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649299" y="4363341"/>
              <a:ext cx="635053" cy="371348"/>
            </a:xfrm>
            <a:prstGeom prst="rect">
              <a:avLst/>
            </a:prstGeom>
            <a:solidFill>
              <a:srgbClr val="FFFF00">
                <a:alpha val="17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364" y="423111"/>
            <a:ext cx="364674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cs typeface="Gill Sans"/>
              </a:rPr>
              <a:t>Note that the separation between climate belts is fairly consistent on  earth.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690156" y="5224252"/>
            <a:ext cx="447619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 dirty="0" smtClean="0">
                <a:cs typeface="Gill Sans"/>
              </a:rPr>
              <a:t>The dry descending air </a:t>
            </a:r>
            <a:r>
              <a:rPr lang="en-US" sz="2600" dirty="0">
                <a:cs typeface="Gill Sans"/>
              </a:rPr>
              <a:t/>
            </a:r>
            <a:br>
              <a:rPr lang="en-US" sz="2600" dirty="0">
                <a:cs typeface="Gill Sans"/>
              </a:rPr>
            </a:br>
            <a:r>
              <a:rPr lang="en-US" sz="2600" dirty="0" smtClean="0">
                <a:cs typeface="Gill Sans"/>
              </a:rPr>
              <a:t>at 30</a:t>
            </a:r>
            <a:r>
              <a:rPr lang="en-US" sz="2600" dirty="0" smtClean="0">
                <a:ea typeface="Lucida Grande"/>
                <a:cs typeface="Gill Sans"/>
              </a:rPr>
              <a:t>° North and South Latitude explains large desert regions found along this latitude belt</a:t>
            </a:r>
            <a:r>
              <a:rPr lang="en-US" sz="2600" dirty="0" smtClean="0">
                <a:cs typeface="Gill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88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windxsectionglobe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  <p:pic>
        <p:nvPicPr>
          <p:cNvPr id="11" name="Picture 10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7047" y="3160046"/>
            <a:ext cx="527358" cy="388712"/>
          </a:xfrm>
          <a:prstGeom prst="rect">
            <a:avLst/>
          </a:prstGeom>
        </p:spPr>
      </p:pic>
      <p:pic>
        <p:nvPicPr>
          <p:cNvPr id="12" name="Picture 11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9334" y="2906485"/>
            <a:ext cx="590694" cy="832501"/>
          </a:xfrm>
          <a:prstGeom prst="rect">
            <a:avLst/>
          </a:prstGeom>
        </p:spPr>
      </p:pic>
      <p:pic>
        <p:nvPicPr>
          <p:cNvPr id="9" name="Picture 8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243" y="3111830"/>
            <a:ext cx="527358" cy="388712"/>
          </a:xfrm>
          <a:prstGeom prst="rect">
            <a:avLst/>
          </a:prstGeom>
        </p:spPr>
      </p:pic>
      <p:pic>
        <p:nvPicPr>
          <p:cNvPr id="10" name="Picture 9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2620" y="2921602"/>
            <a:ext cx="590694" cy="8325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13909" y="5165229"/>
            <a:ext cx="329191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cs typeface="Gill Sans"/>
              </a:rPr>
              <a:t>The pattern of convection cells at 30</a:t>
            </a:r>
            <a:r>
              <a:rPr lang="en-US" sz="2600" dirty="0" smtClean="0">
                <a:ea typeface="Lucida Grande"/>
                <a:cs typeface="Gill Sans"/>
              </a:rPr>
              <a:t>° Latitude intervals continues…</a:t>
            </a:r>
            <a:endParaRPr lang="en-US" sz="2600" dirty="0" smtClean="0">
              <a:cs typeface="Gill San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249360" y="3038793"/>
            <a:ext cx="6673675" cy="658622"/>
            <a:chOff x="1249360" y="3038793"/>
            <a:chExt cx="6673675" cy="658622"/>
          </a:xfrm>
        </p:grpSpPr>
        <p:pic>
          <p:nvPicPr>
            <p:cNvPr id="22" name="Picture 21" descr="tree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158366" y="2932746"/>
              <a:ext cx="642689" cy="886649"/>
            </a:xfrm>
            <a:prstGeom prst="rect">
              <a:avLst/>
            </a:prstGeom>
          </p:spPr>
        </p:pic>
        <p:pic>
          <p:nvPicPr>
            <p:cNvPr id="23" name="Picture 22" descr="tree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371340" y="2916813"/>
              <a:ext cx="642689" cy="886649"/>
            </a:xfrm>
            <a:prstGeom prst="rect">
              <a:avLst/>
            </a:prstGeom>
          </p:spPr>
        </p:pic>
      </p:grpSp>
      <p:pic>
        <p:nvPicPr>
          <p:cNvPr id="14" name="Picture 13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2935">
            <a:off x="6770133" y="1604660"/>
            <a:ext cx="557009" cy="732588"/>
          </a:xfrm>
          <a:prstGeom prst="rect">
            <a:avLst/>
          </a:prstGeom>
        </p:spPr>
      </p:pic>
      <p:pic>
        <p:nvPicPr>
          <p:cNvPr id="19" name="Picture 18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7065" flipH="1">
            <a:off x="1841000" y="1605172"/>
            <a:ext cx="557009" cy="732588"/>
          </a:xfrm>
          <a:prstGeom prst="rect">
            <a:avLst/>
          </a:prstGeom>
        </p:spPr>
      </p:pic>
      <p:pic>
        <p:nvPicPr>
          <p:cNvPr id="20" name="Picture 19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7065" flipV="1">
            <a:off x="6757881" y="4325655"/>
            <a:ext cx="557009" cy="732588"/>
          </a:xfrm>
          <a:prstGeom prst="rect">
            <a:avLst/>
          </a:prstGeom>
        </p:spPr>
      </p:pic>
      <p:pic>
        <p:nvPicPr>
          <p:cNvPr id="21" name="Picture 20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2935" flipH="1" flipV="1">
            <a:off x="1858211" y="4325655"/>
            <a:ext cx="557009" cy="73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43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windxsectionglobe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  <p:pic>
        <p:nvPicPr>
          <p:cNvPr id="11" name="Picture 10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7047" y="3160046"/>
            <a:ext cx="527358" cy="388712"/>
          </a:xfrm>
          <a:prstGeom prst="rect">
            <a:avLst/>
          </a:prstGeom>
        </p:spPr>
      </p:pic>
      <p:pic>
        <p:nvPicPr>
          <p:cNvPr id="12" name="Picture 11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9334" y="2906485"/>
            <a:ext cx="590694" cy="832501"/>
          </a:xfrm>
          <a:prstGeom prst="rect">
            <a:avLst/>
          </a:prstGeom>
        </p:spPr>
      </p:pic>
      <p:pic>
        <p:nvPicPr>
          <p:cNvPr id="9" name="Picture 8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243" y="3111830"/>
            <a:ext cx="527358" cy="388712"/>
          </a:xfrm>
          <a:prstGeom prst="rect">
            <a:avLst/>
          </a:prstGeom>
        </p:spPr>
      </p:pic>
      <p:pic>
        <p:nvPicPr>
          <p:cNvPr id="10" name="Picture 9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2620" y="2921602"/>
            <a:ext cx="590694" cy="832501"/>
          </a:xfrm>
          <a:prstGeom prst="rect">
            <a:avLst/>
          </a:prstGeom>
        </p:spPr>
      </p:pic>
      <p:pic>
        <p:nvPicPr>
          <p:cNvPr id="13" name="Picture 12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7047" y="3160046"/>
            <a:ext cx="527358" cy="388712"/>
          </a:xfrm>
          <a:prstGeom prst="rect">
            <a:avLst/>
          </a:prstGeom>
        </p:spPr>
      </p:pic>
      <p:pic>
        <p:nvPicPr>
          <p:cNvPr id="14" name="Picture 13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243" y="3111830"/>
            <a:ext cx="527358" cy="38871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249360" y="3038793"/>
            <a:ext cx="6673675" cy="658622"/>
            <a:chOff x="1249360" y="3038793"/>
            <a:chExt cx="6673675" cy="658622"/>
          </a:xfrm>
        </p:grpSpPr>
        <p:pic>
          <p:nvPicPr>
            <p:cNvPr id="17" name="Picture 16" descr="tree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158366" y="2932746"/>
              <a:ext cx="642689" cy="886649"/>
            </a:xfrm>
            <a:prstGeom prst="rect">
              <a:avLst/>
            </a:prstGeom>
          </p:spPr>
        </p:pic>
        <p:pic>
          <p:nvPicPr>
            <p:cNvPr id="18" name="Picture 17" descr="tree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371340" y="2916813"/>
              <a:ext cx="642689" cy="886649"/>
            </a:xfrm>
            <a:prstGeom prst="rect">
              <a:avLst/>
            </a:prstGeom>
          </p:spPr>
        </p:pic>
      </p:grpSp>
      <p:pic>
        <p:nvPicPr>
          <p:cNvPr id="19" name="Picture 18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2935">
            <a:off x="6770133" y="1604660"/>
            <a:ext cx="557009" cy="732588"/>
          </a:xfrm>
          <a:prstGeom prst="rect">
            <a:avLst/>
          </a:prstGeom>
        </p:spPr>
      </p:pic>
      <p:pic>
        <p:nvPicPr>
          <p:cNvPr id="20" name="Picture 19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7065" flipH="1">
            <a:off x="1841000" y="1605172"/>
            <a:ext cx="557009" cy="732588"/>
          </a:xfrm>
          <a:prstGeom prst="rect">
            <a:avLst/>
          </a:prstGeom>
        </p:spPr>
      </p:pic>
      <p:pic>
        <p:nvPicPr>
          <p:cNvPr id="21" name="Picture 20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7065" flipV="1">
            <a:off x="6757881" y="4325655"/>
            <a:ext cx="557009" cy="732588"/>
          </a:xfrm>
          <a:prstGeom prst="rect">
            <a:avLst/>
          </a:prstGeom>
        </p:spPr>
      </p:pic>
      <p:pic>
        <p:nvPicPr>
          <p:cNvPr id="22" name="Picture 21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2935" flipH="1" flipV="1">
            <a:off x="1858211" y="4325655"/>
            <a:ext cx="557009" cy="7325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-13909" y="5165229"/>
            <a:ext cx="329191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cs typeface="Gill Sans"/>
              </a:rPr>
              <a:t>The pattern of convection cells at 30</a:t>
            </a:r>
            <a:r>
              <a:rPr lang="en-US" sz="2600" dirty="0" smtClean="0">
                <a:ea typeface="Lucida Grande"/>
                <a:cs typeface="Gill Sans"/>
              </a:rPr>
              <a:t>° Latitude intervals continues…</a:t>
            </a:r>
            <a:endParaRPr lang="en-US" sz="2600" dirty="0" smtClean="0"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62114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indxsectionglobe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  <p:pic>
        <p:nvPicPr>
          <p:cNvPr id="11" name="Picture 10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7047" y="3160046"/>
            <a:ext cx="527358" cy="388712"/>
          </a:xfrm>
          <a:prstGeom prst="rect">
            <a:avLst/>
          </a:prstGeom>
        </p:spPr>
      </p:pic>
      <p:pic>
        <p:nvPicPr>
          <p:cNvPr id="12" name="Picture 11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9334" y="2906485"/>
            <a:ext cx="590694" cy="832501"/>
          </a:xfrm>
          <a:prstGeom prst="rect">
            <a:avLst/>
          </a:prstGeom>
        </p:spPr>
      </p:pic>
      <p:pic>
        <p:nvPicPr>
          <p:cNvPr id="9" name="Picture 8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243" y="3111830"/>
            <a:ext cx="527358" cy="388712"/>
          </a:xfrm>
          <a:prstGeom prst="rect">
            <a:avLst/>
          </a:prstGeom>
        </p:spPr>
      </p:pic>
      <p:pic>
        <p:nvPicPr>
          <p:cNvPr id="10" name="Picture 9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2620" y="2921602"/>
            <a:ext cx="590694" cy="832501"/>
          </a:xfrm>
          <a:prstGeom prst="rect">
            <a:avLst/>
          </a:prstGeom>
        </p:spPr>
      </p:pic>
      <p:pic>
        <p:nvPicPr>
          <p:cNvPr id="13" name="Picture 12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7047" y="3160046"/>
            <a:ext cx="527358" cy="388712"/>
          </a:xfrm>
          <a:prstGeom prst="rect">
            <a:avLst/>
          </a:prstGeom>
        </p:spPr>
      </p:pic>
      <p:pic>
        <p:nvPicPr>
          <p:cNvPr id="14" name="Picture 13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243" y="3111830"/>
            <a:ext cx="527358" cy="38871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249360" y="3038793"/>
            <a:ext cx="6673675" cy="658622"/>
            <a:chOff x="1249360" y="3038793"/>
            <a:chExt cx="6673675" cy="658622"/>
          </a:xfrm>
        </p:grpSpPr>
        <p:pic>
          <p:nvPicPr>
            <p:cNvPr id="16" name="Picture 15" descr="tree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158366" y="2932746"/>
              <a:ext cx="642689" cy="886649"/>
            </a:xfrm>
            <a:prstGeom prst="rect">
              <a:avLst/>
            </a:prstGeom>
          </p:spPr>
        </p:pic>
        <p:pic>
          <p:nvPicPr>
            <p:cNvPr id="17" name="Picture 16" descr="tree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371340" y="2916813"/>
              <a:ext cx="642689" cy="886649"/>
            </a:xfrm>
            <a:prstGeom prst="rect">
              <a:avLst/>
            </a:prstGeom>
          </p:spPr>
        </p:pic>
      </p:grpSp>
      <p:pic>
        <p:nvPicPr>
          <p:cNvPr id="18" name="Picture 17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2935">
            <a:off x="6770133" y="1604660"/>
            <a:ext cx="557009" cy="732588"/>
          </a:xfrm>
          <a:prstGeom prst="rect">
            <a:avLst/>
          </a:prstGeom>
        </p:spPr>
      </p:pic>
      <p:pic>
        <p:nvPicPr>
          <p:cNvPr id="19" name="Picture 18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7065" flipH="1">
            <a:off x="1841000" y="1605172"/>
            <a:ext cx="557009" cy="732588"/>
          </a:xfrm>
          <a:prstGeom prst="rect">
            <a:avLst/>
          </a:prstGeom>
        </p:spPr>
      </p:pic>
      <p:pic>
        <p:nvPicPr>
          <p:cNvPr id="20" name="Picture 19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7065" flipV="1">
            <a:off x="6757881" y="4325655"/>
            <a:ext cx="557009" cy="732588"/>
          </a:xfrm>
          <a:prstGeom prst="rect">
            <a:avLst/>
          </a:prstGeom>
        </p:spPr>
      </p:pic>
      <p:pic>
        <p:nvPicPr>
          <p:cNvPr id="21" name="Picture 20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2935" flipH="1" flipV="1">
            <a:off x="1858211" y="4325655"/>
            <a:ext cx="557009" cy="73258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-13909" y="5165229"/>
            <a:ext cx="329191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cs typeface="Gill Sans"/>
              </a:rPr>
              <a:t>The pattern of convection cells at 30</a:t>
            </a:r>
            <a:r>
              <a:rPr lang="en-US" sz="2600" dirty="0" smtClean="0">
                <a:ea typeface="Lucida Grande"/>
                <a:cs typeface="Gill Sans"/>
              </a:rPr>
              <a:t>° Latitude intervals continues…</a:t>
            </a:r>
            <a:endParaRPr lang="en-US" sz="2600" dirty="0" smtClean="0"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24662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windxsectionglobe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13" r="-8813"/>
          <a:stretch>
            <a:fillRect/>
          </a:stretch>
        </p:blipFill>
        <p:spPr>
          <a:xfrm>
            <a:off x="0" y="130175"/>
            <a:ext cx="9144000" cy="6403975"/>
          </a:xfr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  <p:pic>
        <p:nvPicPr>
          <p:cNvPr id="11" name="Picture 10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7047" y="3160046"/>
            <a:ext cx="527358" cy="388712"/>
          </a:xfrm>
          <a:prstGeom prst="rect">
            <a:avLst/>
          </a:prstGeom>
        </p:spPr>
      </p:pic>
      <p:pic>
        <p:nvPicPr>
          <p:cNvPr id="12" name="Picture 11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9334" y="2906485"/>
            <a:ext cx="590694" cy="832501"/>
          </a:xfrm>
          <a:prstGeom prst="rect">
            <a:avLst/>
          </a:prstGeom>
        </p:spPr>
      </p:pic>
      <p:pic>
        <p:nvPicPr>
          <p:cNvPr id="9" name="Picture 8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243" y="3111830"/>
            <a:ext cx="527358" cy="388712"/>
          </a:xfrm>
          <a:prstGeom prst="rect">
            <a:avLst/>
          </a:prstGeom>
        </p:spPr>
      </p:pic>
      <p:pic>
        <p:nvPicPr>
          <p:cNvPr id="10" name="Picture 9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2620" y="2921602"/>
            <a:ext cx="590694" cy="832501"/>
          </a:xfrm>
          <a:prstGeom prst="rect">
            <a:avLst/>
          </a:prstGeom>
        </p:spPr>
      </p:pic>
      <p:pic>
        <p:nvPicPr>
          <p:cNvPr id="13" name="Picture 12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7047" y="3160046"/>
            <a:ext cx="527358" cy="388712"/>
          </a:xfrm>
          <a:prstGeom prst="rect">
            <a:avLst/>
          </a:prstGeom>
        </p:spPr>
      </p:pic>
      <p:pic>
        <p:nvPicPr>
          <p:cNvPr id="14" name="Picture 13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243" y="3111830"/>
            <a:ext cx="527358" cy="38871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249360" y="3038793"/>
            <a:ext cx="6673675" cy="658622"/>
            <a:chOff x="1249360" y="3038793"/>
            <a:chExt cx="6673675" cy="658622"/>
          </a:xfrm>
        </p:grpSpPr>
        <p:pic>
          <p:nvPicPr>
            <p:cNvPr id="16" name="Picture 15" descr="tree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158366" y="2932746"/>
              <a:ext cx="642689" cy="886649"/>
            </a:xfrm>
            <a:prstGeom prst="rect">
              <a:avLst/>
            </a:prstGeom>
          </p:spPr>
        </p:pic>
        <p:pic>
          <p:nvPicPr>
            <p:cNvPr id="17" name="Picture 16" descr="tree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371340" y="2916813"/>
              <a:ext cx="642689" cy="886649"/>
            </a:xfrm>
            <a:prstGeom prst="rect">
              <a:avLst/>
            </a:prstGeom>
          </p:spPr>
        </p:pic>
      </p:grpSp>
      <p:pic>
        <p:nvPicPr>
          <p:cNvPr id="18" name="Picture 17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2935">
            <a:off x="6770133" y="1604660"/>
            <a:ext cx="557009" cy="732588"/>
          </a:xfrm>
          <a:prstGeom prst="rect">
            <a:avLst/>
          </a:prstGeom>
        </p:spPr>
      </p:pic>
      <p:pic>
        <p:nvPicPr>
          <p:cNvPr id="19" name="Picture 18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7065" flipH="1">
            <a:off x="1841000" y="1605172"/>
            <a:ext cx="557009" cy="732588"/>
          </a:xfrm>
          <a:prstGeom prst="rect">
            <a:avLst/>
          </a:prstGeom>
        </p:spPr>
      </p:pic>
      <p:pic>
        <p:nvPicPr>
          <p:cNvPr id="20" name="Picture 19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7065" flipV="1">
            <a:off x="6757881" y="4325655"/>
            <a:ext cx="557009" cy="732588"/>
          </a:xfrm>
          <a:prstGeom prst="rect">
            <a:avLst/>
          </a:prstGeom>
        </p:spPr>
      </p:pic>
      <p:pic>
        <p:nvPicPr>
          <p:cNvPr id="21" name="Picture 20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2935" flipH="1" flipV="1">
            <a:off x="1858211" y="4325655"/>
            <a:ext cx="557009" cy="73258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-13909" y="5165229"/>
            <a:ext cx="329191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cs typeface="Gill Sans"/>
              </a:rPr>
              <a:t>The pattern of convection cells at 30</a:t>
            </a:r>
            <a:r>
              <a:rPr lang="en-US" sz="2600" dirty="0" smtClean="0">
                <a:ea typeface="Lucida Grande"/>
                <a:cs typeface="Gill Sans"/>
              </a:rPr>
              <a:t>° Latitude intervals continues…</a:t>
            </a:r>
            <a:endParaRPr lang="en-US" sz="2600" dirty="0" smtClean="0"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28260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indxsectionglobe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  <p:pic>
        <p:nvPicPr>
          <p:cNvPr id="11" name="Picture 10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7047" y="3160046"/>
            <a:ext cx="527358" cy="388712"/>
          </a:xfrm>
          <a:prstGeom prst="rect">
            <a:avLst/>
          </a:prstGeom>
        </p:spPr>
      </p:pic>
      <p:pic>
        <p:nvPicPr>
          <p:cNvPr id="12" name="Picture 11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9334" y="2906485"/>
            <a:ext cx="590694" cy="832501"/>
          </a:xfrm>
          <a:prstGeom prst="rect">
            <a:avLst/>
          </a:prstGeom>
        </p:spPr>
      </p:pic>
      <p:pic>
        <p:nvPicPr>
          <p:cNvPr id="9" name="Picture 8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243" y="3111830"/>
            <a:ext cx="527358" cy="388712"/>
          </a:xfrm>
          <a:prstGeom prst="rect">
            <a:avLst/>
          </a:prstGeom>
        </p:spPr>
      </p:pic>
      <p:pic>
        <p:nvPicPr>
          <p:cNvPr id="10" name="Picture 9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2620" y="2921602"/>
            <a:ext cx="590694" cy="832501"/>
          </a:xfrm>
          <a:prstGeom prst="rect">
            <a:avLst/>
          </a:prstGeom>
        </p:spPr>
      </p:pic>
      <p:pic>
        <p:nvPicPr>
          <p:cNvPr id="13" name="Picture 12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7047" y="3160046"/>
            <a:ext cx="527358" cy="388712"/>
          </a:xfrm>
          <a:prstGeom prst="rect">
            <a:avLst/>
          </a:prstGeom>
        </p:spPr>
      </p:pic>
      <p:pic>
        <p:nvPicPr>
          <p:cNvPr id="14" name="Picture 13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243" y="3111830"/>
            <a:ext cx="527358" cy="38871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249360" y="3038793"/>
            <a:ext cx="6673675" cy="658622"/>
            <a:chOff x="1249360" y="3038793"/>
            <a:chExt cx="6673675" cy="658622"/>
          </a:xfrm>
        </p:grpSpPr>
        <p:pic>
          <p:nvPicPr>
            <p:cNvPr id="16" name="Picture 15" descr="tree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158366" y="2932746"/>
              <a:ext cx="642689" cy="886649"/>
            </a:xfrm>
            <a:prstGeom prst="rect">
              <a:avLst/>
            </a:prstGeom>
          </p:spPr>
        </p:pic>
        <p:pic>
          <p:nvPicPr>
            <p:cNvPr id="17" name="Picture 16" descr="tree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371340" y="2916813"/>
              <a:ext cx="642689" cy="886649"/>
            </a:xfrm>
            <a:prstGeom prst="rect">
              <a:avLst/>
            </a:prstGeom>
          </p:spPr>
        </p:pic>
      </p:grpSp>
      <p:pic>
        <p:nvPicPr>
          <p:cNvPr id="18" name="Picture 17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2935">
            <a:off x="6770133" y="1604660"/>
            <a:ext cx="557009" cy="732588"/>
          </a:xfrm>
          <a:prstGeom prst="rect">
            <a:avLst/>
          </a:prstGeom>
        </p:spPr>
      </p:pic>
      <p:pic>
        <p:nvPicPr>
          <p:cNvPr id="19" name="Picture 18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7065" flipH="1">
            <a:off x="1841000" y="1605172"/>
            <a:ext cx="557009" cy="732588"/>
          </a:xfrm>
          <a:prstGeom prst="rect">
            <a:avLst/>
          </a:prstGeom>
        </p:spPr>
      </p:pic>
      <p:pic>
        <p:nvPicPr>
          <p:cNvPr id="20" name="Picture 19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7065" flipV="1">
            <a:off x="6757881" y="4325655"/>
            <a:ext cx="557009" cy="732588"/>
          </a:xfrm>
          <a:prstGeom prst="rect">
            <a:avLst/>
          </a:prstGeom>
        </p:spPr>
      </p:pic>
      <p:pic>
        <p:nvPicPr>
          <p:cNvPr id="21" name="Picture 20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2935" flipH="1" flipV="1">
            <a:off x="1858211" y="4325655"/>
            <a:ext cx="557009" cy="73258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-28340" y="336529"/>
            <a:ext cx="23920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cs typeface="Gill Sans"/>
              </a:rPr>
              <a:t>Let us complete the convection cell pattern.</a:t>
            </a:r>
          </a:p>
        </p:txBody>
      </p:sp>
    </p:spTree>
    <p:extLst>
      <p:ext uri="{BB962C8B-B14F-4D97-AF65-F5344CB8AC3E}">
        <p14:creationId xmlns:p14="http://schemas.microsoft.com/office/powerpoint/2010/main" val="389391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windxsectionglobe1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smtClean="0"/>
              <a:t>Convection &amp; Moisture Belts</a:t>
            </a:r>
          </a:p>
        </p:txBody>
      </p:sp>
      <p:pic>
        <p:nvPicPr>
          <p:cNvPr id="11" name="Picture 10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7047" y="3160046"/>
            <a:ext cx="527358" cy="388712"/>
          </a:xfrm>
          <a:prstGeom prst="rect">
            <a:avLst/>
          </a:prstGeom>
        </p:spPr>
      </p:pic>
      <p:pic>
        <p:nvPicPr>
          <p:cNvPr id="12" name="Picture 11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9334" y="2906485"/>
            <a:ext cx="590694" cy="832501"/>
          </a:xfrm>
          <a:prstGeom prst="rect">
            <a:avLst/>
          </a:prstGeom>
        </p:spPr>
      </p:pic>
      <p:pic>
        <p:nvPicPr>
          <p:cNvPr id="9" name="Picture 8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243" y="3111830"/>
            <a:ext cx="527358" cy="388712"/>
          </a:xfrm>
          <a:prstGeom prst="rect">
            <a:avLst/>
          </a:prstGeom>
        </p:spPr>
      </p:pic>
      <p:pic>
        <p:nvPicPr>
          <p:cNvPr id="10" name="Picture 9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2620" y="2921602"/>
            <a:ext cx="590694" cy="832501"/>
          </a:xfrm>
          <a:prstGeom prst="rect">
            <a:avLst/>
          </a:prstGeom>
        </p:spPr>
      </p:pic>
      <p:pic>
        <p:nvPicPr>
          <p:cNvPr id="29" name="Picture 28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9334" y="2906485"/>
            <a:ext cx="590694" cy="832501"/>
          </a:xfrm>
          <a:prstGeom prst="rect">
            <a:avLst/>
          </a:prstGeom>
        </p:spPr>
      </p:pic>
      <p:pic>
        <p:nvPicPr>
          <p:cNvPr id="30" name="Picture 29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2620" y="2921602"/>
            <a:ext cx="590694" cy="832501"/>
          </a:xfrm>
          <a:prstGeom prst="rect">
            <a:avLst/>
          </a:prstGeom>
        </p:spPr>
      </p:pic>
      <p:pic>
        <p:nvPicPr>
          <p:cNvPr id="31" name="Picture 30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7047" y="3160046"/>
            <a:ext cx="527358" cy="388712"/>
          </a:xfrm>
          <a:prstGeom prst="rect">
            <a:avLst/>
          </a:prstGeom>
        </p:spPr>
      </p:pic>
      <p:pic>
        <p:nvPicPr>
          <p:cNvPr id="32" name="Picture 31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243" y="3111830"/>
            <a:ext cx="527358" cy="388712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1249360" y="3038793"/>
            <a:ext cx="6673675" cy="658622"/>
            <a:chOff x="1249360" y="3038793"/>
            <a:chExt cx="6673675" cy="658622"/>
          </a:xfrm>
        </p:grpSpPr>
        <p:pic>
          <p:nvPicPr>
            <p:cNvPr id="34" name="Picture 33" descr="tree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158366" y="2932746"/>
              <a:ext cx="642689" cy="886649"/>
            </a:xfrm>
            <a:prstGeom prst="rect">
              <a:avLst/>
            </a:prstGeom>
          </p:spPr>
        </p:pic>
        <p:pic>
          <p:nvPicPr>
            <p:cNvPr id="35" name="Picture 34" descr="tree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371340" y="2916813"/>
              <a:ext cx="642689" cy="886649"/>
            </a:xfrm>
            <a:prstGeom prst="rect">
              <a:avLst/>
            </a:prstGeom>
          </p:spPr>
        </p:pic>
      </p:grpSp>
      <p:pic>
        <p:nvPicPr>
          <p:cNvPr id="21" name="Picture 20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2935">
            <a:off x="6770133" y="1604660"/>
            <a:ext cx="557009" cy="732588"/>
          </a:xfrm>
          <a:prstGeom prst="rect">
            <a:avLst/>
          </a:prstGeom>
        </p:spPr>
      </p:pic>
      <p:pic>
        <p:nvPicPr>
          <p:cNvPr id="22" name="Picture 21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7065" flipH="1">
            <a:off x="1841000" y="1605172"/>
            <a:ext cx="557009" cy="732588"/>
          </a:xfrm>
          <a:prstGeom prst="rect">
            <a:avLst/>
          </a:prstGeom>
        </p:spPr>
      </p:pic>
      <p:pic>
        <p:nvPicPr>
          <p:cNvPr id="23" name="Picture 22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7065" flipV="1">
            <a:off x="6757881" y="4325655"/>
            <a:ext cx="557009" cy="732588"/>
          </a:xfrm>
          <a:prstGeom prst="rect">
            <a:avLst/>
          </a:prstGeom>
        </p:spPr>
      </p:pic>
      <p:pic>
        <p:nvPicPr>
          <p:cNvPr id="24" name="Picture 23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2935" flipH="1" flipV="1">
            <a:off x="1858211" y="4325655"/>
            <a:ext cx="557009" cy="73258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-28340" y="336529"/>
            <a:ext cx="23920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cs typeface="Gill Sans"/>
              </a:rPr>
              <a:t>Let us complete the convection cell pattern.</a:t>
            </a:r>
          </a:p>
        </p:txBody>
      </p:sp>
    </p:spTree>
    <p:extLst>
      <p:ext uri="{BB962C8B-B14F-4D97-AF65-F5344CB8AC3E}">
        <p14:creationId xmlns:p14="http://schemas.microsoft.com/office/powerpoint/2010/main" val="270882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indxsectionglobe1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smtClean="0"/>
              <a:t>Convection &amp; Moisture Belts</a:t>
            </a:r>
          </a:p>
        </p:txBody>
      </p:sp>
      <p:pic>
        <p:nvPicPr>
          <p:cNvPr id="11" name="Picture 10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7047" y="3160046"/>
            <a:ext cx="527358" cy="388712"/>
          </a:xfrm>
          <a:prstGeom prst="rect">
            <a:avLst/>
          </a:prstGeom>
        </p:spPr>
      </p:pic>
      <p:pic>
        <p:nvPicPr>
          <p:cNvPr id="12" name="Picture 11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9334" y="2906485"/>
            <a:ext cx="590694" cy="832501"/>
          </a:xfrm>
          <a:prstGeom prst="rect">
            <a:avLst/>
          </a:prstGeom>
        </p:spPr>
      </p:pic>
      <p:pic>
        <p:nvPicPr>
          <p:cNvPr id="9" name="Picture 8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243" y="3111830"/>
            <a:ext cx="527358" cy="388712"/>
          </a:xfrm>
          <a:prstGeom prst="rect">
            <a:avLst/>
          </a:prstGeom>
        </p:spPr>
      </p:pic>
      <p:pic>
        <p:nvPicPr>
          <p:cNvPr id="10" name="Picture 9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2620" y="2921602"/>
            <a:ext cx="590694" cy="832501"/>
          </a:xfrm>
          <a:prstGeom prst="rect">
            <a:avLst/>
          </a:prstGeom>
        </p:spPr>
      </p:pic>
      <p:pic>
        <p:nvPicPr>
          <p:cNvPr id="29" name="Picture 28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9334" y="2906485"/>
            <a:ext cx="590694" cy="832501"/>
          </a:xfrm>
          <a:prstGeom prst="rect">
            <a:avLst/>
          </a:prstGeom>
        </p:spPr>
      </p:pic>
      <p:pic>
        <p:nvPicPr>
          <p:cNvPr id="30" name="Picture 29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2620" y="2921602"/>
            <a:ext cx="590694" cy="832501"/>
          </a:xfrm>
          <a:prstGeom prst="rect">
            <a:avLst/>
          </a:prstGeom>
        </p:spPr>
      </p:pic>
      <p:pic>
        <p:nvPicPr>
          <p:cNvPr id="31" name="Picture 30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7047" y="3160046"/>
            <a:ext cx="527358" cy="388712"/>
          </a:xfrm>
          <a:prstGeom prst="rect">
            <a:avLst/>
          </a:prstGeom>
        </p:spPr>
      </p:pic>
      <p:pic>
        <p:nvPicPr>
          <p:cNvPr id="32" name="Picture 31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243" y="3111830"/>
            <a:ext cx="527358" cy="388712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1249360" y="3038793"/>
            <a:ext cx="6673675" cy="658622"/>
            <a:chOff x="1249360" y="3038793"/>
            <a:chExt cx="6673675" cy="658622"/>
          </a:xfrm>
        </p:grpSpPr>
        <p:pic>
          <p:nvPicPr>
            <p:cNvPr id="34" name="Picture 33" descr="tree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158366" y="2932746"/>
              <a:ext cx="642689" cy="886649"/>
            </a:xfrm>
            <a:prstGeom prst="rect">
              <a:avLst/>
            </a:prstGeom>
          </p:spPr>
        </p:pic>
        <p:pic>
          <p:nvPicPr>
            <p:cNvPr id="35" name="Picture 34" descr="tree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371340" y="2916813"/>
              <a:ext cx="642689" cy="886649"/>
            </a:xfrm>
            <a:prstGeom prst="rect">
              <a:avLst/>
            </a:prstGeom>
          </p:spPr>
        </p:pic>
      </p:grpSp>
      <p:pic>
        <p:nvPicPr>
          <p:cNvPr id="21" name="Picture 20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2935">
            <a:off x="6770133" y="1604660"/>
            <a:ext cx="557009" cy="732588"/>
          </a:xfrm>
          <a:prstGeom prst="rect">
            <a:avLst/>
          </a:prstGeom>
        </p:spPr>
      </p:pic>
      <p:pic>
        <p:nvPicPr>
          <p:cNvPr id="22" name="Picture 21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7065" flipH="1">
            <a:off x="1841000" y="1605172"/>
            <a:ext cx="557009" cy="732588"/>
          </a:xfrm>
          <a:prstGeom prst="rect">
            <a:avLst/>
          </a:prstGeom>
        </p:spPr>
      </p:pic>
      <p:pic>
        <p:nvPicPr>
          <p:cNvPr id="23" name="Picture 22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7065" flipV="1">
            <a:off x="6757881" y="4325655"/>
            <a:ext cx="557009" cy="732588"/>
          </a:xfrm>
          <a:prstGeom prst="rect">
            <a:avLst/>
          </a:prstGeom>
        </p:spPr>
      </p:pic>
      <p:pic>
        <p:nvPicPr>
          <p:cNvPr id="24" name="Picture 23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2935" flipH="1" flipV="1">
            <a:off x="1858211" y="4325655"/>
            <a:ext cx="557009" cy="732588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-19906" y="16160"/>
            <a:ext cx="314355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cs typeface="Gill Sans"/>
              </a:rPr>
              <a:t>The alternating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wet/dry climate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belts also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continue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at 30</a:t>
            </a:r>
            <a:r>
              <a:rPr lang="en-US" sz="2600" dirty="0">
                <a:ea typeface="Lucida Grande"/>
                <a:cs typeface="Gill Sans"/>
              </a:rPr>
              <a:t>°</a:t>
            </a:r>
            <a:r>
              <a:rPr lang="en-US" sz="2600" dirty="0" smtClean="0">
                <a:cs typeface="Gill Sans"/>
              </a:rPr>
              <a:t>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intervals.</a:t>
            </a:r>
          </a:p>
        </p:txBody>
      </p:sp>
    </p:spTree>
    <p:extLst>
      <p:ext uri="{BB962C8B-B14F-4D97-AF65-F5344CB8AC3E}">
        <p14:creationId xmlns:p14="http://schemas.microsoft.com/office/powerpoint/2010/main" val="311022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windsesrt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</p:spTree>
    <p:extLst>
      <p:ext uri="{BB962C8B-B14F-4D97-AF65-F5344CB8AC3E}">
        <p14:creationId xmlns:p14="http://schemas.microsoft.com/office/powerpoint/2010/main" val="212646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windxsectionglobe1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>
          <a:xfrm>
            <a:off x="0" y="130939"/>
            <a:ext cx="9144000" cy="6402983"/>
          </a:xfr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smtClean="0"/>
              <a:t>Convection &amp; Moisture Belts</a:t>
            </a:r>
          </a:p>
        </p:txBody>
      </p:sp>
      <p:pic>
        <p:nvPicPr>
          <p:cNvPr id="11" name="Picture 10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7047" y="3160046"/>
            <a:ext cx="527358" cy="388712"/>
          </a:xfrm>
          <a:prstGeom prst="rect">
            <a:avLst/>
          </a:prstGeom>
        </p:spPr>
      </p:pic>
      <p:pic>
        <p:nvPicPr>
          <p:cNvPr id="12" name="Picture 11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9334" y="2906485"/>
            <a:ext cx="590694" cy="832501"/>
          </a:xfrm>
          <a:prstGeom prst="rect">
            <a:avLst/>
          </a:prstGeom>
        </p:spPr>
      </p:pic>
      <p:pic>
        <p:nvPicPr>
          <p:cNvPr id="9" name="Picture 8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243" y="3111830"/>
            <a:ext cx="527358" cy="388712"/>
          </a:xfrm>
          <a:prstGeom prst="rect">
            <a:avLst/>
          </a:prstGeom>
        </p:spPr>
      </p:pic>
      <p:pic>
        <p:nvPicPr>
          <p:cNvPr id="10" name="Picture 9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2620" y="2921602"/>
            <a:ext cx="590694" cy="832501"/>
          </a:xfrm>
          <a:prstGeom prst="rect">
            <a:avLst/>
          </a:prstGeom>
        </p:spPr>
      </p:pic>
      <p:pic>
        <p:nvPicPr>
          <p:cNvPr id="13" name="Picture 12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9334" y="2906485"/>
            <a:ext cx="590694" cy="832501"/>
          </a:xfrm>
          <a:prstGeom prst="rect">
            <a:avLst/>
          </a:prstGeom>
        </p:spPr>
      </p:pic>
      <p:pic>
        <p:nvPicPr>
          <p:cNvPr id="14" name="Picture 13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2620" y="2921602"/>
            <a:ext cx="590694" cy="832501"/>
          </a:xfrm>
          <a:prstGeom prst="rect">
            <a:avLst/>
          </a:prstGeom>
        </p:spPr>
      </p:pic>
      <p:pic>
        <p:nvPicPr>
          <p:cNvPr id="15" name="Picture 14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7047" y="3160046"/>
            <a:ext cx="527358" cy="388712"/>
          </a:xfrm>
          <a:prstGeom prst="rect">
            <a:avLst/>
          </a:prstGeom>
        </p:spPr>
      </p:pic>
      <p:pic>
        <p:nvPicPr>
          <p:cNvPr id="16" name="Picture 15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243" y="3111830"/>
            <a:ext cx="527358" cy="38871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249360" y="3038793"/>
            <a:ext cx="6673675" cy="658622"/>
            <a:chOff x="1249360" y="3038793"/>
            <a:chExt cx="6673675" cy="658622"/>
          </a:xfrm>
        </p:grpSpPr>
        <p:pic>
          <p:nvPicPr>
            <p:cNvPr id="18" name="Picture 17" descr="tree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158366" y="2932746"/>
              <a:ext cx="642689" cy="886649"/>
            </a:xfrm>
            <a:prstGeom prst="rect">
              <a:avLst/>
            </a:prstGeom>
          </p:spPr>
        </p:pic>
        <p:pic>
          <p:nvPicPr>
            <p:cNvPr id="19" name="Picture 18" descr="tree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371340" y="2916813"/>
              <a:ext cx="642689" cy="886649"/>
            </a:xfrm>
            <a:prstGeom prst="rect">
              <a:avLst/>
            </a:prstGeom>
          </p:spPr>
        </p:pic>
      </p:grpSp>
      <p:pic>
        <p:nvPicPr>
          <p:cNvPr id="25" name="Picture 24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2935">
            <a:off x="6770133" y="1604660"/>
            <a:ext cx="557009" cy="732588"/>
          </a:xfrm>
          <a:prstGeom prst="rect">
            <a:avLst/>
          </a:prstGeom>
        </p:spPr>
      </p:pic>
      <p:pic>
        <p:nvPicPr>
          <p:cNvPr id="26" name="Picture 25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7065" flipH="1">
            <a:off x="1841000" y="1605172"/>
            <a:ext cx="557009" cy="732588"/>
          </a:xfrm>
          <a:prstGeom prst="rect">
            <a:avLst/>
          </a:prstGeom>
        </p:spPr>
      </p:pic>
      <p:pic>
        <p:nvPicPr>
          <p:cNvPr id="27" name="Picture 26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7065" flipV="1">
            <a:off x="6757881" y="4325655"/>
            <a:ext cx="557009" cy="732588"/>
          </a:xfrm>
          <a:prstGeom prst="rect">
            <a:avLst/>
          </a:prstGeom>
        </p:spPr>
      </p:pic>
      <p:pic>
        <p:nvPicPr>
          <p:cNvPr id="28" name="Picture 27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2935" flipH="1" flipV="1">
            <a:off x="1858211" y="4325655"/>
            <a:ext cx="557009" cy="73258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234299" y="201011"/>
            <a:ext cx="297177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 dirty="0" smtClean="0">
                <a:cs typeface="Gill Sans"/>
              </a:rPr>
              <a:t>Creating evergreen forests at </a:t>
            </a:r>
          </a:p>
          <a:p>
            <a:pPr algn="r"/>
            <a:r>
              <a:rPr lang="en-US" sz="2600" dirty="0" smtClean="0">
                <a:cs typeface="Gill Sans"/>
              </a:rPr>
              <a:t>60</a:t>
            </a:r>
            <a:r>
              <a:rPr lang="en-US" sz="2600" dirty="0" smtClean="0">
                <a:ea typeface="Lucida Grande"/>
                <a:cs typeface="Gill Sans"/>
              </a:rPr>
              <a:t>° North </a:t>
            </a:r>
            <a:br>
              <a:rPr lang="en-US" sz="2600" dirty="0" smtClean="0">
                <a:ea typeface="Lucida Grande"/>
                <a:cs typeface="Gill Sans"/>
              </a:rPr>
            </a:br>
            <a:r>
              <a:rPr lang="en-US" sz="2600" dirty="0" smtClean="0">
                <a:ea typeface="Lucida Grande"/>
                <a:cs typeface="Gill Sans"/>
              </a:rPr>
              <a:t>and South </a:t>
            </a:r>
            <a:br>
              <a:rPr lang="en-US" sz="2600" dirty="0" smtClean="0">
                <a:ea typeface="Lucida Grande"/>
                <a:cs typeface="Gill Sans"/>
              </a:rPr>
            </a:br>
            <a:r>
              <a:rPr lang="en-US" sz="2600" dirty="0" smtClean="0">
                <a:ea typeface="Lucida Grande"/>
                <a:cs typeface="Gill Sans"/>
              </a:rPr>
              <a:t>Latitude.</a:t>
            </a:r>
            <a:endParaRPr lang="en-US" sz="2600" dirty="0" smtClean="0">
              <a:cs typeface="Gill Sans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2564852" y="618536"/>
            <a:ext cx="3908984" cy="5447086"/>
            <a:chOff x="2557206" y="605270"/>
            <a:chExt cx="3908984" cy="5447086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9393063">
              <a:off x="2679057" y="609584"/>
              <a:ext cx="527426" cy="776755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392262">
              <a:off x="5910590" y="605270"/>
              <a:ext cx="527426" cy="776755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8212366">
              <a:off x="5938764" y="5275601"/>
              <a:ext cx="527426" cy="776755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3519424">
              <a:off x="2681871" y="5262902"/>
              <a:ext cx="527426" cy="776755"/>
            </a:xfrm>
            <a:prstGeom prst="rect">
              <a:avLst/>
            </a:prstGeom>
          </p:spPr>
        </p:pic>
      </p:grpSp>
      <p:sp>
        <p:nvSpPr>
          <p:cNvPr id="50" name="TextBox 49"/>
          <p:cNvSpPr txBox="1"/>
          <p:nvPr/>
        </p:nvSpPr>
        <p:spPr>
          <a:xfrm>
            <a:off x="-19906" y="16160"/>
            <a:ext cx="314355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cs typeface="Gill Sans"/>
              </a:rPr>
              <a:t>The alternating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wet/dry climate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belts also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continue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at 30</a:t>
            </a:r>
            <a:r>
              <a:rPr lang="en-US" sz="2600" dirty="0">
                <a:ea typeface="Lucida Grande"/>
                <a:cs typeface="Gill Sans"/>
              </a:rPr>
              <a:t>°</a:t>
            </a:r>
            <a:r>
              <a:rPr lang="en-US" sz="2600" dirty="0" smtClean="0">
                <a:cs typeface="Gill Sans"/>
              </a:rPr>
              <a:t>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intervals.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2484156" y="502621"/>
            <a:ext cx="4191927" cy="5683256"/>
            <a:chOff x="2484156" y="502621"/>
            <a:chExt cx="4191927" cy="5683256"/>
          </a:xfrm>
        </p:grpSpPr>
        <p:grpSp>
          <p:nvGrpSpPr>
            <p:cNvPr id="66" name="Group 65"/>
            <p:cNvGrpSpPr/>
            <p:nvPr/>
          </p:nvGrpSpPr>
          <p:grpSpPr>
            <a:xfrm>
              <a:off x="5908598" y="526516"/>
              <a:ext cx="767485" cy="880588"/>
              <a:chOff x="5946698" y="501116"/>
              <a:chExt cx="767485" cy="880588"/>
            </a:xfrm>
          </p:grpSpPr>
          <p:pic>
            <p:nvPicPr>
              <p:cNvPr id="76" name="Picture 75" descr="MC900361508b.jpg"/>
              <p:cNvPicPr>
                <a:picLocks noChangeAspect="1"/>
              </p:cNvPicPr>
              <p:nvPr/>
            </p:nvPicPr>
            <p:blipFill>
              <a:blip r:embed="rId3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14193">
                <a:off x="6169557" y="501116"/>
                <a:ext cx="544626" cy="394956"/>
              </a:xfrm>
              <a:prstGeom prst="rect">
                <a:avLst/>
              </a:prstGeom>
            </p:spPr>
          </p:pic>
          <p:pic>
            <p:nvPicPr>
              <p:cNvPr id="77" name="Picture 76" descr="MM900172539.GIF"/>
              <p:cNvPicPr>
                <a:picLocks noChangeAspect="1"/>
              </p:cNvPicPr>
              <p:nvPr/>
            </p:nvPicPr>
            <p:blipFill>
              <a:blip r:embed="rId4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55949">
                <a:off x="5946698" y="655770"/>
                <a:ext cx="523536" cy="725934"/>
              </a:xfrm>
              <a:prstGeom prst="rect">
                <a:avLst/>
              </a:prstGeom>
            </p:spPr>
          </p:pic>
        </p:grpSp>
        <p:grpSp>
          <p:nvGrpSpPr>
            <p:cNvPr id="67" name="Group 66"/>
            <p:cNvGrpSpPr/>
            <p:nvPr/>
          </p:nvGrpSpPr>
          <p:grpSpPr>
            <a:xfrm rot="16643263">
              <a:off x="2583397" y="446070"/>
              <a:ext cx="767485" cy="880588"/>
              <a:chOff x="5946698" y="501116"/>
              <a:chExt cx="767485" cy="880588"/>
            </a:xfrm>
          </p:grpSpPr>
          <p:pic>
            <p:nvPicPr>
              <p:cNvPr id="74" name="Picture 73" descr="MC900361508b.jpg"/>
              <p:cNvPicPr>
                <a:picLocks noChangeAspect="1"/>
              </p:cNvPicPr>
              <p:nvPr/>
            </p:nvPicPr>
            <p:blipFill>
              <a:blip r:embed="rId3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14193">
                <a:off x="6169557" y="501116"/>
                <a:ext cx="544626" cy="394956"/>
              </a:xfrm>
              <a:prstGeom prst="rect">
                <a:avLst/>
              </a:prstGeom>
            </p:spPr>
          </p:pic>
          <p:pic>
            <p:nvPicPr>
              <p:cNvPr id="75" name="Picture 74" descr="MM900172539.GIF"/>
              <p:cNvPicPr>
                <a:picLocks noChangeAspect="1"/>
              </p:cNvPicPr>
              <p:nvPr/>
            </p:nvPicPr>
            <p:blipFill>
              <a:blip r:embed="rId4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55949">
                <a:off x="5946698" y="655770"/>
                <a:ext cx="523536" cy="725934"/>
              </a:xfrm>
              <a:prstGeom prst="rect">
                <a:avLst/>
              </a:prstGeom>
            </p:spPr>
          </p:pic>
        </p:grpSp>
        <p:grpSp>
          <p:nvGrpSpPr>
            <p:cNvPr id="68" name="Group 67"/>
            <p:cNvGrpSpPr/>
            <p:nvPr/>
          </p:nvGrpSpPr>
          <p:grpSpPr>
            <a:xfrm rot="10800000">
              <a:off x="2484156" y="5253650"/>
              <a:ext cx="767485" cy="880588"/>
              <a:chOff x="5961492" y="476875"/>
              <a:chExt cx="767485" cy="880588"/>
            </a:xfrm>
          </p:grpSpPr>
          <p:pic>
            <p:nvPicPr>
              <p:cNvPr id="72" name="Picture 71" descr="MC900361508b.jpg"/>
              <p:cNvPicPr>
                <a:picLocks noChangeAspect="1"/>
              </p:cNvPicPr>
              <p:nvPr/>
            </p:nvPicPr>
            <p:blipFill>
              <a:blip r:embed="rId3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14193">
                <a:off x="6184351" y="476875"/>
                <a:ext cx="544626" cy="394956"/>
              </a:xfrm>
              <a:prstGeom prst="rect">
                <a:avLst/>
              </a:prstGeom>
            </p:spPr>
          </p:pic>
          <p:pic>
            <p:nvPicPr>
              <p:cNvPr id="73" name="Picture 72" descr="MM900172539.GIF"/>
              <p:cNvPicPr>
                <a:picLocks noChangeAspect="1"/>
              </p:cNvPicPr>
              <p:nvPr/>
            </p:nvPicPr>
            <p:blipFill>
              <a:blip r:embed="rId4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55949">
                <a:off x="5961492" y="631529"/>
                <a:ext cx="523536" cy="725934"/>
              </a:xfrm>
              <a:prstGeom prst="rect">
                <a:avLst/>
              </a:prstGeom>
            </p:spPr>
          </p:pic>
        </p:grpSp>
        <p:grpSp>
          <p:nvGrpSpPr>
            <p:cNvPr id="69" name="Group 68"/>
            <p:cNvGrpSpPr/>
            <p:nvPr/>
          </p:nvGrpSpPr>
          <p:grpSpPr>
            <a:xfrm rot="6372913">
              <a:off x="5747947" y="5361841"/>
              <a:ext cx="767485" cy="880588"/>
              <a:chOff x="5946698" y="501116"/>
              <a:chExt cx="767485" cy="880588"/>
            </a:xfrm>
          </p:grpSpPr>
          <p:pic>
            <p:nvPicPr>
              <p:cNvPr id="70" name="Picture 69" descr="MC900361508b.jpg"/>
              <p:cNvPicPr>
                <a:picLocks noChangeAspect="1"/>
              </p:cNvPicPr>
              <p:nvPr/>
            </p:nvPicPr>
            <p:blipFill>
              <a:blip r:embed="rId3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14193">
                <a:off x="6169557" y="501116"/>
                <a:ext cx="544626" cy="394956"/>
              </a:xfrm>
              <a:prstGeom prst="rect">
                <a:avLst/>
              </a:prstGeom>
            </p:spPr>
          </p:pic>
          <p:pic>
            <p:nvPicPr>
              <p:cNvPr id="71" name="Picture 70" descr="MM900172539.GIF"/>
              <p:cNvPicPr>
                <a:picLocks noChangeAspect="1"/>
              </p:cNvPicPr>
              <p:nvPr/>
            </p:nvPicPr>
            <p:blipFill>
              <a:blip r:embed="rId4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55949">
                <a:off x="5946698" y="655770"/>
                <a:ext cx="523536" cy="72593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1022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windxsectionglobe1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smtClean="0"/>
              <a:t>Convection &amp; Moisture Belts</a:t>
            </a:r>
          </a:p>
        </p:txBody>
      </p:sp>
      <p:pic>
        <p:nvPicPr>
          <p:cNvPr id="11" name="Picture 10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7047" y="3160046"/>
            <a:ext cx="527358" cy="388712"/>
          </a:xfrm>
          <a:prstGeom prst="rect">
            <a:avLst/>
          </a:prstGeom>
        </p:spPr>
      </p:pic>
      <p:pic>
        <p:nvPicPr>
          <p:cNvPr id="12" name="Picture 11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9334" y="2906485"/>
            <a:ext cx="590694" cy="832501"/>
          </a:xfrm>
          <a:prstGeom prst="rect">
            <a:avLst/>
          </a:prstGeom>
        </p:spPr>
      </p:pic>
      <p:pic>
        <p:nvPicPr>
          <p:cNvPr id="9" name="Picture 8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243" y="3111830"/>
            <a:ext cx="527358" cy="388712"/>
          </a:xfrm>
          <a:prstGeom prst="rect">
            <a:avLst/>
          </a:prstGeom>
        </p:spPr>
      </p:pic>
      <p:pic>
        <p:nvPicPr>
          <p:cNvPr id="10" name="Picture 9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2620" y="2921602"/>
            <a:ext cx="590694" cy="832501"/>
          </a:xfrm>
          <a:prstGeom prst="rect">
            <a:avLst/>
          </a:prstGeom>
        </p:spPr>
      </p:pic>
      <p:pic>
        <p:nvPicPr>
          <p:cNvPr id="13" name="Picture 12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9334" y="2906485"/>
            <a:ext cx="590694" cy="832501"/>
          </a:xfrm>
          <a:prstGeom prst="rect">
            <a:avLst/>
          </a:prstGeom>
        </p:spPr>
      </p:pic>
      <p:pic>
        <p:nvPicPr>
          <p:cNvPr id="14" name="Picture 13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2620" y="2921602"/>
            <a:ext cx="590694" cy="832501"/>
          </a:xfrm>
          <a:prstGeom prst="rect">
            <a:avLst/>
          </a:prstGeom>
        </p:spPr>
      </p:pic>
      <p:pic>
        <p:nvPicPr>
          <p:cNvPr id="15" name="Picture 14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7047" y="3160046"/>
            <a:ext cx="527358" cy="388712"/>
          </a:xfrm>
          <a:prstGeom prst="rect">
            <a:avLst/>
          </a:prstGeom>
        </p:spPr>
      </p:pic>
      <p:pic>
        <p:nvPicPr>
          <p:cNvPr id="16" name="Picture 15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243" y="3111830"/>
            <a:ext cx="527358" cy="38871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249360" y="3038793"/>
            <a:ext cx="6673675" cy="658622"/>
            <a:chOff x="1249360" y="3038793"/>
            <a:chExt cx="6673675" cy="658622"/>
          </a:xfrm>
        </p:grpSpPr>
        <p:pic>
          <p:nvPicPr>
            <p:cNvPr id="18" name="Picture 17" descr="tree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158366" y="2932746"/>
              <a:ext cx="642689" cy="886649"/>
            </a:xfrm>
            <a:prstGeom prst="rect">
              <a:avLst/>
            </a:prstGeom>
          </p:spPr>
        </p:pic>
        <p:pic>
          <p:nvPicPr>
            <p:cNvPr id="19" name="Picture 18" descr="tree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371340" y="2916813"/>
              <a:ext cx="642689" cy="886649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384347" y="5334458"/>
            <a:ext cx="303048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cs typeface="Gill Sans"/>
              </a:rPr>
              <a:t>And, dry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conditions at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polar regions.</a:t>
            </a:r>
          </a:p>
        </p:txBody>
      </p:sp>
      <p:pic>
        <p:nvPicPr>
          <p:cNvPr id="26" name="Picture 25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2935">
            <a:off x="6770133" y="1604660"/>
            <a:ext cx="557009" cy="732588"/>
          </a:xfrm>
          <a:prstGeom prst="rect">
            <a:avLst/>
          </a:prstGeom>
        </p:spPr>
      </p:pic>
      <p:pic>
        <p:nvPicPr>
          <p:cNvPr id="27" name="Picture 26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7065" flipH="1">
            <a:off x="1841000" y="1605172"/>
            <a:ext cx="557009" cy="732588"/>
          </a:xfrm>
          <a:prstGeom prst="rect">
            <a:avLst/>
          </a:prstGeom>
        </p:spPr>
      </p:pic>
      <p:pic>
        <p:nvPicPr>
          <p:cNvPr id="28" name="Picture 27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7065" flipV="1">
            <a:off x="6757881" y="4325655"/>
            <a:ext cx="557009" cy="732588"/>
          </a:xfrm>
          <a:prstGeom prst="rect">
            <a:avLst/>
          </a:prstGeom>
        </p:spPr>
      </p:pic>
      <p:pic>
        <p:nvPicPr>
          <p:cNvPr id="29" name="Picture 28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2935" flipH="1" flipV="1">
            <a:off x="1858211" y="4325655"/>
            <a:ext cx="557009" cy="732588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6234299" y="201011"/>
            <a:ext cx="297177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 dirty="0" smtClean="0">
                <a:cs typeface="Gill Sans"/>
              </a:rPr>
              <a:t>Creating evergreen forests at </a:t>
            </a:r>
          </a:p>
          <a:p>
            <a:pPr algn="r"/>
            <a:r>
              <a:rPr lang="en-US" sz="2600" dirty="0" smtClean="0">
                <a:cs typeface="Gill Sans"/>
              </a:rPr>
              <a:t>60</a:t>
            </a:r>
            <a:r>
              <a:rPr lang="en-US" sz="2600" dirty="0" smtClean="0">
                <a:ea typeface="Lucida Grande"/>
                <a:cs typeface="Gill Sans"/>
              </a:rPr>
              <a:t>° North </a:t>
            </a:r>
            <a:br>
              <a:rPr lang="en-US" sz="2600" dirty="0" smtClean="0">
                <a:ea typeface="Lucida Grande"/>
                <a:cs typeface="Gill Sans"/>
              </a:rPr>
            </a:br>
            <a:r>
              <a:rPr lang="en-US" sz="2600" dirty="0" smtClean="0">
                <a:ea typeface="Lucida Grande"/>
                <a:cs typeface="Gill Sans"/>
              </a:rPr>
              <a:t>and South </a:t>
            </a:r>
            <a:br>
              <a:rPr lang="en-US" sz="2600" dirty="0" smtClean="0">
                <a:ea typeface="Lucida Grande"/>
                <a:cs typeface="Gill Sans"/>
              </a:rPr>
            </a:br>
            <a:r>
              <a:rPr lang="en-US" sz="2600" dirty="0" smtClean="0">
                <a:ea typeface="Lucida Grande"/>
                <a:cs typeface="Gill Sans"/>
              </a:rPr>
              <a:t>Latitude.</a:t>
            </a:r>
            <a:endParaRPr lang="en-US" sz="2600" dirty="0" smtClean="0">
              <a:cs typeface="Gill San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-19906" y="16160"/>
            <a:ext cx="314355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cs typeface="Gill Sans"/>
              </a:rPr>
              <a:t>The alternating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wet/dry climate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belts also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continue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at 30</a:t>
            </a:r>
            <a:r>
              <a:rPr lang="en-US" sz="2600" dirty="0">
                <a:ea typeface="Lucida Grande"/>
                <a:cs typeface="Gill Sans"/>
              </a:rPr>
              <a:t>°</a:t>
            </a:r>
            <a:r>
              <a:rPr lang="en-US" sz="2600" dirty="0" smtClean="0">
                <a:cs typeface="Gill Sans"/>
              </a:rPr>
              <a:t>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intervals.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2484156" y="502621"/>
            <a:ext cx="4191927" cy="5683256"/>
            <a:chOff x="2484156" y="502621"/>
            <a:chExt cx="4191927" cy="5683256"/>
          </a:xfrm>
        </p:grpSpPr>
        <p:grpSp>
          <p:nvGrpSpPr>
            <p:cNvPr id="75" name="Group 74"/>
            <p:cNvGrpSpPr/>
            <p:nvPr/>
          </p:nvGrpSpPr>
          <p:grpSpPr>
            <a:xfrm>
              <a:off x="5908598" y="526516"/>
              <a:ext cx="767485" cy="880588"/>
              <a:chOff x="5946698" y="501116"/>
              <a:chExt cx="767485" cy="880588"/>
            </a:xfrm>
          </p:grpSpPr>
          <p:pic>
            <p:nvPicPr>
              <p:cNvPr id="85" name="Picture 84" descr="MC900361508b.jpg"/>
              <p:cNvPicPr>
                <a:picLocks noChangeAspect="1"/>
              </p:cNvPicPr>
              <p:nvPr/>
            </p:nvPicPr>
            <p:blipFill>
              <a:blip r:embed="rId3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14193">
                <a:off x="6169557" y="501116"/>
                <a:ext cx="544626" cy="394956"/>
              </a:xfrm>
              <a:prstGeom prst="rect">
                <a:avLst/>
              </a:prstGeom>
            </p:spPr>
          </p:pic>
          <p:pic>
            <p:nvPicPr>
              <p:cNvPr id="86" name="Picture 85" descr="MM900172539.GIF"/>
              <p:cNvPicPr>
                <a:picLocks noChangeAspect="1"/>
              </p:cNvPicPr>
              <p:nvPr/>
            </p:nvPicPr>
            <p:blipFill>
              <a:blip r:embed="rId4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55949">
                <a:off x="5946698" y="655770"/>
                <a:ext cx="523536" cy="725934"/>
              </a:xfrm>
              <a:prstGeom prst="rect">
                <a:avLst/>
              </a:prstGeom>
            </p:spPr>
          </p:pic>
        </p:grpSp>
        <p:grpSp>
          <p:nvGrpSpPr>
            <p:cNvPr id="76" name="Group 75"/>
            <p:cNvGrpSpPr/>
            <p:nvPr/>
          </p:nvGrpSpPr>
          <p:grpSpPr>
            <a:xfrm rot="16643263">
              <a:off x="2583397" y="446070"/>
              <a:ext cx="767485" cy="880588"/>
              <a:chOff x="5946698" y="501116"/>
              <a:chExt cx="767485" cy="880588"/>
            </a:xfrm>
          </p:grpSpPr>
          <p:pic>
            <p:nvPicPr>
              <p:cNvPr id="83" name="Picture 82" descr="MC900361508b.jpg"/>
              <p:cNvPicPr>
                <a:picLocks noChangeAspect="1"/>
              </p:cNvPicPr>
              <p:nvPr/>
            </p:nvPicPr>
            <p:blipFill>
              <a:blip r:embed="rId3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14193">
                <a:off x="6169557" y="501116"/>
                <a:ext cx="544626" cy="394956"/>
              </a:xfrm>
              <a:prstGeom prst="rect">
                <a:avLst/>
              </a:prstGeom>
            </p:spPr>
          </p:pic>
          <p:pic>
            <p:nvPicPr>
              <p:cNvPr id="84" name="Picture 83" descr="MM900172539.GIF"/>
              <p:cNvPicPr>
                <a:picLocks noChangeAspect="1"/>
              </p:cNvPicPr>
              <p:nvPr/>
            </p:nvPicPr>
            <p:blipFill>
              <a:blip r:embed="rId4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55949">
                <a:off x="5946698" y="655770"/>
                <a:ext cx="523536" cy="725934"/>
              </a:xfrm>
              <a:prstGeom prst="rect">
                <a:avLst/>
              </a:prstGeom>
            </p:spPr>
          </p:pic>
        </p:grpSp>
        <p:grpSp>
          <p:nvGrpSpPr>
            <p:cNvPr id="77" name="Group 76"/>
            <p:cNvGrpSpPr/>
            <p:nvPr/>
          </p:nvGrpSpPr>
          <p:grpSpPr>
            <a:xfrm rot="10800000">
              <a:off x="2484156" y="5253650"/>
              <a:ext cx="767485" cy="880588"/>
              <a:chOff x="5961492" y="476875"/>
              <a:chExt cx="767485" cy="880588"/>
            </a:xfrm>
          </p:grpSpPr>
          <p:pic>
            <p:nvPicPr>
              <p:cNvPr id="81" name="Picture 80" descr="MC900361508b.jpg"/>
              <p:cNvPicPr>
                <a:picLocks noChangeAspect="1"/>
              </p:cNvPicPr>
              <p:nvPr/>
            </p:nvPicPr>
            <p:blipFill>
              <a:blip r:embed="rId3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14193">
                <a:off x="6184351" y="476875"/>
                <a:ext cx="544626" cy="394956"/>
              </a:xfrm>
              <a:prstGeom prst="rect">
                <a:avLst/>
              </a:prstGeom>
            </p:spPr>
          </p:pic>
          <p:pic>
            <p:nvPicPr>
              <p:cNvPr id="82" name="Picture 81" descr="MM900172539.GIF"/>
              <p:cNvPicPr>
                <a:picLocks noChangeAspect="1"/>
              </p:cNvPicPr>
              <p:nvPr/>
            </p:nvPicPr>
            <p:blipFill>
              <a:blip r:embed="rId4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55949">
                <a:off x="5961492" y="631529"/>
                <a:ext cx="523536" cy="725934"/>
              </a:xfrm>
              <a:prstGeom prst="rect">
                <a:avLst/>
              </a:prstGeom>
            </p:spPr>
          </p:pic>
        </p:grpSp>
        <p:grpSp>
          <p:nvGrpSpPr>
            <p:cNvPr id="78" name="Group 77"/>
            <p:cNvGrpSpPr/>
            <p:nvPr/>
          </p:nvGrpSpPr>
          <p:grpSpPr>
            <a:xfrm rot="6372913">
              <a:off x="5747947" y="5361841"/>
              <a:ext cx="767485" cy="880588"/>
              <a:chOff x="5946698" y="501116"/>
              <a:chExt cx="767485" cy="880588"/>
            </a:xfrm>
          </p:grpSpPr>
          <p:pic>
            <p:nvPicPr>
              <p:cNvPr id="79" name="Picture 78" descr="MC900361508b.jpg"/>
              <p:cNvPicPr>
                <a:picLocks noChangeAspect="1"/>
              </p:cNvPicPr>
              <p:nvPr/>
            </p:nvPicPr>
            <p:blipFill>
              <a:blip r:embed="rId3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14193">
                <a:off x="6169557" y="501116"/>
                <a:ext cx="544626" cy="394956"/>
              </a:xfrm>
              <a:prstGeom prst="rect">
                <a:avLst/>
              </a:prstGeom>
            </p:spPr>
          </p:pic>
          <p:pic>
            <p:nvPicPr>
              <p:cNvPr id="80" name="Picture 79" descr="MM900172539.GIF"/>
              <p:cNvPicPr>
                <a:picLocks noChangeAspect="1"/>
              </p:cNvPicPr>
              <p:nvPr/>
            </p:nvPicPr>
            <p:blipFill>
              <a:blip r:embed="rId4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55949">
                <a:off x="5946698" y="655770"/>
                <a:ext cx="523536" cy="725934"/>
              </a:xfrm>
              <a:prstGeom prst="rect">
                <a:avLst/>
              </a:prstGeom>
            </p:spPr>
          </p:pic>
        </p:grpSp>
      </p:grpSp>
      <p:grpSp>
        <p:nvGrpSpPr>
          <p:cNvPr id="87" name="Group 86"/>
          <p:cNvGrpSpPr/>
          <p:nvPr/>
        </p:nvGrpSpPr>
        <p:grpSpPr>
          <a:xfrm>
            <a:off x="2564852" y="618536"/>
            <a:ext cx="3908984" cy="5447086"/>
            <a:chOff x="2557206" y="605270"/>
            <a:chExt cx="3908984" cy="5447086"/>
          </a:xfrm>
        </p:grpSpPr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9393063">
              <a:off x="2679057" y="609584"/>
              <a:ext cx="527426" cy="776755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392262">
              <a:off x="5910590" y="605270"/>
              <a:ext cx="527426" cy="776755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8212366">
              <a:off x="5938764" y="5275601"/>
              <a:ext cx="527426" cy="776755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3519424">
              <a:off x="2681871" y="5262902"/>
              <a:ext cx="527426" cy="7767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442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windxsectionglobe1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smtClean="0"/>
              <a:t>Convection &amp; Moisture Belts</a:t>
            </a:r>
          </a:p>
        </p:txBody>
      </p:sp>
      <p:pic>
        <p:nvPicPr>
          <p:cNvPr id="11" name="Picture 10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7047" y="3160046"/>
            <a:ext cx="527358" cy="388712"/>
          </a:xfrm>
          <a:prstGeom prst="rect">
            <a:avLst/>
          </a:prstGeom>
        </p:spPr>
      </p:pic>
      <p:pic>
        <p:nvPicPr>
          <p:cNvPr id="12" name="Picture 11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9334" y="2906485"/>
            <a:ext cx="590694" cy="832501"/>
          </a:xfrm>
          <a:prstGeom prst="rect">
            <a:avLst/>
          </a:prstGeom>
        </p:spPr>
      </p:pic>
      <p:pic>
        <p:nvPicPr>
          <p:cNvPr id="9" name="Picture 8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243" y="3111830"/>
            <a:ext cx="527358" cy="388712"/>
          </a:xfrm>
          <a:prstGeom prst="rect">
            <a:avLst/>
          </a:prstGeom>
        </p:spPr>
      </p:pic>
      <p:pic>
        <p:nvPicPr>
          <p:cNvPr id="10" name="Picture 9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2620" y="2921602"/>
            <a:ext cx="590694" cy="832501"/>
          </a:xfrm>
          <a:prstGeom prst="rect">
            <a:avLst/>
          </a:prstGeom>
        </p:spPr>
      </p:pic>
      <p:pic>
        <p:nvPicPr>
          <p:cNvPr id="13" name="Picture 12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9334" y="2906485"/>
            <a:ext cx="590694" cy="832501"/>
          </a:xfrm>
          <a:prstGeom prst="rect">
            <a:avLst/>
          </a:prstGeom>
        </p:spPr>
      </p:pic>
      <p:pic>
        <p:nvPicPr>
          <p:cNvPr id="14" name="Picture 13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2620" y="2921602"/>
            <a:ext cx="590694" cy="832501"/>
          </a:xfrm>
          <a:prstGeom prst="rect">
            <a:avLst/>
          </a:prstGeom>
        </p:spPr>
      </p:pic>
      <p:pic>
        <p:nvPicPr>
          <p:cNvPr id="15" name="Picture 14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7047" y="3160046"/>
            <a:ext cx="527358" cy="388712"/>
          </a:xfrm>
          <a:prstGeom prst="rect">
            <a:avLst/>
          </a:prstGeom>
        </p:spPr>
      </p:pic>
      <p:pic>
        <p:nvPicPr>
          <p:cNvPr id="16" name="Picture 15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243" y="3111830"/>
            <a:ext cx="527358" cy="38871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249360" y="3038793"/>
            <a:ext cx="6673675" cy="658622"/>
            <a:chOff x="1249360" y="3038793"/>
            <a:chExt cx="6673675" cy="658622"/>
          </a:xfrm>
        </p:grpSpPr>
        <p:pic>
          <p:nvPicPr>
            <p:cNvPr id="18" name="Picture 17" descr="tree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158366" y="2932746"/>
              <a:ext cx="642689" cy="886649"/>
            </a:xfrm>
            <a:prstGeom prst="rect">
              <a:avLst/>
            </a:prstGeom>
          </p:spPr>
        </p:pic>
        <p:pic>
          <p:nvPicPr>
            <p:cNvPr id="19" name="Picture 18" descr="tree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371340" y="2916813"/>
              <a:ext cx="642689" cy="886649"/>
            </a:xfrm>
            <a:prstGeom prst="rect">
              <a:avLst/>
            </a:prstGeom>
          </p:spPr>
        </p:pic>
      </p:grpSp>
      <p:pic>
        <p:nvPicPr>
          <p:cNvPr id="24" name="Picture 23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2935">
            <a:off x="6770133" y="1604660"/>
            <a:ext cx="557009" cy="732588"/>
          </a:xfrm>
          <a:prstGeom prst="rect">
            <a:avLst/>
          </a:prstGeom>
        </p:spPr>
      </p:pic>
      <p:pic>
        <p:nvPicPr>
          <p:cNvPr id="25" name="Picture 24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7065" flipH="1">
            <a:off x="1841000" y="1605172"/>
            <a:ext cx="557009" cy="732588"/>
          </a:xfrm>
          <a:prstGeom prst="rect">
            <a:avLst/>
          </a:prstGeom>
        </p:spPr>
      </p:pic>
      <p:pic>
        <p:nvPicPr>
          <p:cNvPr id="26" name="Picture 25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7065" flipV="1">
            <a:off x="6757881" y="4325655"/>
            <a:ext cx="557009" cy="732588"/>
          </a:xfrm>
          <a:prstGeom prst="rect">
            <a:avLst/>
          </a:prstGeom>
        </p:spPr>
      </p:pic>
      <p:pic>
        <p:nvPicPr>
          <p:cNvPr id="27" name="Picture 26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2935" flipH="1" flipV="1">
            <a:off x="1858211" y="4325655"/>
            <a:ext cx="557009" cy="732588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>
            <a:off x="2484156" y="502621"/>
            <a:ext cx="4191927" cy="5683256"/>
            <a:chOff x="2484156" y="502621"/>
            <a:chExt cx="4191927" cy="5683256"/>
          </a:xfrm>
        </p:grpSpPr>
        <p:grpSp>
          <p:nvGrpSpPr>
            <p:cNvPr id="61" name="Group 60"/>
            <p:cNvGrpSpPr/>
            <p:nvPr/>
          </p:nvGrpSpPr>
          <p:grpSpPr>
            <a:xfrm>
              <a:off x="5908598" y="526516"/>
              <a:ext cx="767485" cy="880588"/>
              <a:chOff x="5946698" y="501116"/>
              <a:chExt cx="767485" cy="880588"/>
            </a:xfrm>
          </p:grpSpPr>
          <p:pic>
            <p:nvPicPr>
              <p:cNvPr id="71" name="Picture 70" descr="MC900361508b.jpg"/>
              <p:cNvPicPr>
                <a:picLocks noChangeAspect="1"/>
              </p:cNvPicPr>
              <p:nvPr/>
            </p:nvPicPr>
            <p:blipFill>
              <a:blip r:embed="rId3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14193">
                <a:off x="6169557" y="501116"/>
                <a:ext cx="544626" cy="394956"/>
              </a:xfrm>
              <a:prstGeom prst="rect">
                <a:avLst/>
              </a:prstGeom>
            </p:spPr>
          </p:pic>
          <p:pic>
            <p:nvPicPr>
              <p:cNvPr id="72" name="Picture 71" descr="MM900172539.GIF"/>
              <p:cNvPicPr>
                <a:picLocks noChangeAspect="1"/>
              </p:cNvPicPr>
              <p:nvPr/>
            </p:nvPicPr>
            <p:blipFill>
              <a:blip r:embed="rId4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55949">
                <a:off x="5946698" y="655770"/>
                <a:ext cx="523536" cy="725934"/>
              </a:xfrm>
              <a:prstGeom prst="rect">
                <a:avLst/>
              </a:prstGeom>
            </p:spPr>
          </p:pic>
        </p:grpSp>
        <p:grpSp>
          <p:nvGrpSpPr>
            <p:cNvPr id="62" name="Group 61"/>
            <p:cNvGrpSpPr/>
            <p:nvPr/>
          </p:nvGrpSpPr>
          <p:grpSpPr>
            <a:xfrm rot="16643263">
              <a:off x="2583397" y="446070"/>
              <a:ext cx="767485" cy="880588"/>
              <a:chOff x="5946698" y="501116"/>
              <a:chExt cx="767485" cy="880588"/>
            </a:xfrm>
          </p:grpSpPr>
          <p:pic>
            <p:nvPicPr>
              <p:cNvPr id="69" name="Picture 68" descr="MC900361508b.jpg"/>
              <p:cNvPicPr>
                <a:picLocks noChangeAspect="1"/>
              </p:cNvPicPr>
              <p:nvPr/>
            </p:nvPicPr>
            <p:blipFill>
              <a:blip r:embed="rId3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14193">
                <a:off x="6169557" y="501116"/>
                <a:ext cx="544626" cy="394956"/>
              </a:xfrm>
              <a:prstGeom prst="rect">
                <a:avLst/>
              </a:prstGeom>
            </p:spPr>
          </p:pic>
          <p:pic>
            <p:nvPicPr>
              <p:cNvPr id="70" name="Picture 69" descr="MM900172539.GIF"/>
              <p:cNvPicPr>
                <a:picLocks noChangeAspect="1"/>
              </p:cNvPicPr>
              <p:nvPr/>
            </p:nvPicPr>
            <p:blipFill>
              <a:blip r:embed="rId4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55949">
                <a:off x="5946698" y="655770"/>
                <a:ext cx="523536" cy="725934"/>
              </a:xfrm>
              <a:prstGeom prst="rect">
                <a:avLst/>
              </a:prstGeom>
            </p:spPr>
          </p:pic>
        </p:grpSp>
        <p:grpSp>
          <p:nvGrpSpPr>
            <p:cNvPr id="63" name="Group 62"/>
            <p:cNvGrpSpPr/>
            <p:nvPr/>
          </p:nvGrpSpPr>
          <p:grpSpPr>
            <a:xfrm rot="10800000">
              <a:off x="2484156" y="5253650"/>
              <a:ext cx="767485" cy="880588"/>
              <a:chOff x="5961492" y="476875"/>
              <a:chExt cx="767485" cy="880588"/>
            </a:xfrm>
          </p:grpSpPr>
          <p:pic>
            <p:nvPicPr>
              <p:cNvPr id="67" name="Picture 66" descr="MC900361508b.jpg"/>
              <p:cNvPicPr>
                <a:picLocks noChangeAspect="1"/>
              </p:cNvPicPr>
              <p:nvPr/>
            </p:nvPicPr>
            <p:blipFill>
              <a:blip r:embed="rId3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14193">
                <a:off x="6184351" y="476875"/>
                <a:ext cx="544626" cy="394956"/>
              </a:xfrm>
              <a:prstGeom prst="rect">
                <a:avLst/>
              </a:prstGeom>
            </p:spPr>
          </p:pic>
          <p:pic>
            <p:nvPicPr>
              <p:cNvPr id="68" name="Picture 67" descr="MM900172539.GIF"/>
              <p:cNvPicPr>
                <a:picLocks noChangeAspect="1"/>
              </p:cNvPicPr>
              <p:nvPr/>
            </p:nvPicPr>
            <p:blipFill>
              <a:blip r:embed="rId4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55949">
                <a:off x="5961492" y="631529"/>
                <a:ext cx="523536" cy="725934"/>
              </a:xfrm>
              <a:prstGeom prst="rect">
                <a:avLst/>
              </a:prstGeom>
            </p:spPr>
          </p:pic>
        </p:grpSp>
        <p:grpSp>
          <p:nvGrpSpPr>
            <p:cNvPr id="64" name="Group 63"/>
            <p:cNvGrpSpPr/>
            <p:nvPr/>
          </p:nvGrpSpPr>
          <p:grpSpPr>
            <a:xfrm rot="6372913">
              <a:off x="5747947" y="5361841"/>
              <a:ext cx="767485" cy="880588"/>
              <a:chOff x="5946698" y="501116"/>
              <a:chExt cx="767485" cy="880588"/>
            </a:xfrm>
          </p:grpSpPr>
          <p:pic>
            <p:nvPicPr>
              <p:cNvPr id="65" name="Picture 64" descr="MC900361508b.jpg"/>
              <p:cNvPicPr>
                <a:picLocks noChangeAspect="1"/>
              </p:cNvPicPr>
              <p:nvPr/>
            </p:nvPicPr>
            <p:blipFill>
              <a:blip r:embed="rId3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14193">
                <a:off x="6169557" y="501116"/>
                <a:ext cx="544626" cy="394956"/>
              </a:xfrm>
              <a:prstGeom prst="rect">
                <a:avLst/>
              </a:prstGeom>
            </p:spPr>
          </p:pic>
          <p:pic>
            <p:nvPicPr>
              <p:cNvPr id="66" name="Picture 65" descr="MM900172539.GIF"/>
              <p:cNvPicPr>
                <a:picLocks noChangeAspect="1"/>
              </p:cNvPicPr>
              <p:nvPr/>
            </p:nvPicPr>
            <p:blipFill>
              <a:blip r:embed="rId4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55949">
                <a:off x="5946698" y="655770"/>
                <a:ext cx="523536" cy="725934"/>
              </a:xfrm>
              <a:prstGeom prst="rect">
                <a:avLst/>
              </a:prstGeom>
            </p:spPr>
          </p:pic>
        </p:grpSp>
      </p:grpSp>
      <p:grpSp>
        <p:nvGrpSpPr>
          <p:cNvPr id="73" name="Group 72"/>
          <p:cNvGrpSpPr/>
          <p:nvPr/>
        </p:nvGrpSpPr>
        <p:grpSpPr>
          <a:xfrm>
            <a:off x="2564852" y="618536"/>
            <a:ext cx="3908984" cy="5447086"/>
            <a:chOff x="2557206" y="605270"/>
            <a:chExt cx="3908984" cy="5447086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9393063">
              <a:off x="2679057" y="609584"/>
              <a:ext cx="527426" cy="776755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392262">
              <a:off x="5910590" y="605270"/>
              <a:ext cx="527426" cy="776755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8212366">
              <a:off x="5938764" y="5275601"/>
              <a:ext cx="527426" cy="776755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3519424">
              <a:off x="2681871" y="5262902"/>
              <a:ext cx="527426" cy="776755"/>
            </a:xfrm>
            <a:prstGeom prst="rect">
              <a:avLst/>
            </a:prstGeom>
          </p:spPr>
        </p:pic>
      </p:grpSp>
      <p:sp>
        <p:nvSpPr>
          <p:cNvPr id="78" name="TextBox 77"/>
          <p:cNvSpPr txBox="1"/>
          <p:nvPr/>
        </p:nvSpPr>
        <p:spPr>
          <a:xfrm>
            <a:off x="44876" y="5536464"/>
            <a:ext cx="699151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cs typeface="Gill Sans"/>
              </a:rPr>
              <a:t>Lastly, note the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climate and latitude </a:t>
            </a:r>
          </a:p>
          <a:p>
            <a:r>
              <a:rPr lang="en-US" sz="2600" dirty="0" smtClean="0">
                <a:cs typeface="Gill Sans"/>
              </a:rPr>
              <a:t>polar region information is also noted for you.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006774" y="575252"/>
            <a:ext cx="2687219" cy="5542449"/>
            <a:chOff x="3006774" y="575252"/>
            <a:chExt cx="2687219" cy="5542449"/>
          </a:xfrm>
        </p:grpSpPr>
        <p:sp>
          <p:nvSpPr>
            <p:cNvPr id="80" name="Right Arrow 79"/>
            <p:cNvSpPr/>
            <p:nvPr/>
          </p:nvSpPr>
          <p:spPr>
            <a:xfrm rot="19247408">
              <a:off x="3006774" y="1265655"/>
              <a:ext cx="1194094" cy="736956"/>
            </a:xfrm>
            <a:prstGeom prst="rightArrow">
              <a:avLst/>
            </a:prstGeom>
            <a:solidFill>
              <a:srgbClr val="00FF00">
                <a:alpha val="50000"/>
              </a:srgbClr>
            </a:solidFill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ight Arrow 80"/>
            <p:cNvSpPr/>
            <p:nvPr/>
          </p:nvSpPr>
          <p:spPr>
            <a:xfrm rot="2660089">
              <a:off x="3089920" y="4606262"/>
              <a:ext cx="1194094" cy="736956"/>
            </a:xfrm>
            <a:prstGeom prst="rightArrow">
              <a:avLst/>
            </a:prstGeom>
            <a:solidFill>
              <a:srgbClr val="00FF00">
                <a:alpha val="50000"/>
              </a:srgbClr>
            </a:solidFill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4148475" y="1086632"/>
              <a:ext cx="635053" cy="371348"/>
            </a:xfrm>
            <a:prstGeom prst="rect">
              <a:avLst/>
            </a:prstGeom>
            <a:solidFill>
              <a:srgbClr val="FFFF00">
                <a:alpha val="17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191768" y="5218773"/>
              <a:ext cx="635053" cy="371348"/>
            </a:xfrm>
            <a:prstGeom prst="rect">
              <a:avLst/>
            </a:prstGeom>
            <a:solidFill>
              <a:srgbClr val="FFFF00">
                <a:alpha val="17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286444" y="575252"/>
              <a:ext cx="635053" cy="371348"/>
            </a:xfrm>
            <a:prstGeom prst="rect">
              <a:avLst/>
            </a:prstGeom>
            <a:solidFill>
              <a:srgbClr val="FFFF00">
                <a:alpha val="17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286444" y="5746353"/>
              <a:ext cx="635053" cy="371348"/>
            </a:xfrm>
            <a:prstGeom prst="rect">
              <a:avLst/>
            </a:prstGeom>
            <a:solidFill>
              <a:srgbClr val="FFFF00">
                <a:alpha val="17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5058940" y="1103141"/>
              <a:ext cx="635053" cy="371348"/>
            </a:xfrm>
            <a:prstGeom prst="rect">
              <a:avLst/>
            </a:prstGeom>
            <a:solidFill>
              <a:srgbClr val="FFFF00">
                <a:alpha val="17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4935839" y="5226873"/>
              <a:ext cx="635053" cy="371348"/>
            </a:xfrm>
            <a:prstGeom prst="rect">
              <a:avLst/>
            </a:prstGeom>
            <a:solidFill>
              <a:srgbClr val="FFFF00">
                <a:alpha val="17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4605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indsesrtcolornocoriolis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smtClean="0"/>
              <a:t>Convection &amp; Moisture Belts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54332" y="1274630"/>
            <a:ext cx="39253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cs typeface="Gill Sans"/>
              </a:rPr>
              <a:t>Like all models,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there are flaws, or drawbacks, worth pointing out.</a:t>
            </a:r>
          </a:p>
          <a:p>
            <a:pPr algn="ctr"/>
            <a:r>
              <a:rPr lang="en-US" sz="2600" dirty="0" smtClean="0">
                <a:cs typeface="Gill Sans"/>
              </a:rPr>
              <a:t>For example, average global air temperatures (at or near sea level) vary greatly at equatorial regions compared to polar regions.</a:t>
            </a:r>
          </a:p>
        </p:txBody>
      </p:sp>
    </p:spTree>
    <p:extLst>
      <p:ext uri="{BB962C8B-B14F-4D97-AF65-F5344CB8AC3E}">
        <p14:creationId xmlns:p14="http://schemas.microsoft.com/office/powerpoint/2010/main" val="145148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windsesrtcolornocoriolisc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2554332" y="1274630"/>
            <a:ext cx="39253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cs typeface="Gill Sans"/>
              </a:rPr>
              <a:t>Therefore, keep in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mind that the model shown here emphasizes temperature changes within each respective  convection cell.</a:t>
            </a:r>
          </a:p>
          <a:p>
            <a:pPr algn="ctr"/>
            <a:r>
              <a:rPr lang="en-US" sz="2600" dirty="0" smtClean="0">
                <a:cs typeface="Gill Sans"/>
              </a:rPr>
              <a:t>A model showing temperature variations by latitude would look very different…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smtClean="0"/>
              <a:t>Convection &amp; Moisture Belts</a:t>
            </a:r>
          </a:p>
        </p:txBody>
      </p:sp>
    </p:spTree>
    <p:extLst>
      <p:ext uri="{BB962C8B-B14F-4D97-AF65-F5344CB8AC3E}">
        <p14:creationId xmlns:p14="http://schemas.microsoft.com/office/powerpoint/2010/main" val="112169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windsesrtcolornocoriolis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2640918" y="1000461"/>
            <a:ext cx="3925300" cy="6093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cs typeface="Gill Sans"/>
              </a:rPr>
              <a:t>As shown here.</a:t>
            </a:r>
          </a:p>
          <a:p>
            <a:pPr algn="ctr"/>
            <a:r>
              <a:rPr lang="en-US" sz="2600" dirty="0" smtClean="0">
                <a:cs typeface="Gill Sans"/>
              </a:rPr>
              <a:t>What is missing from this model that is fundamental in “driving” convection?</a:t>
            </a:r>
          </a:p>
          <a:p>
            <a:pPr algn="ctr"/>
            <a:r>
              <a:rPr lang="en-US" sz="2600" dirty="0" smtClean="0">
                <a:cs typeface="Gill Sans"/>
              </a:rPr>
              <a:t>Therefore, to support understanding of convection and climate belts, a model with temperature changes within convection cells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may be best visually.</a:t>
            </a:r>
          </a:p>
          <a:p>
            <a:pPr algn="ctr"/>
            <a:endParaRPr lang="en-US" sz="2600" dirty="0">
              <a:cs typeface="Gill Sans"/>
            </a:endParaRPr>
          </a:p>
          <a:p>
            <a:pPr algn="ctr"/>
            <a:endParaRPr lang="en-US" sz="2600" dirty="0" smtClean="0">
              <a:cs typeface="Gill Sans"/>
            </a:endParaRPr>
          </a:p>
          <a:p>
            <a:pPr algn="ctr"/>
            <a:endParaRPr lang="en-US" sz="2600" dirty="0">
              <a:cs typeface="Gill Sans"/>
            </a:endParaRPr>
          </a:p>
          <a:p>
            <a:pPr algn="ctr"/>
            <a:endParaRPr lang="en-US" sz="2600" dirty="0" smtClean="0">
              <a:cs typeface="Gill San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smtClean="0"/>
              <a:t>Convection &amp; Moisture Belts</a:t>
            </a:r>
          </a:p>
        </p:txBody>
      </p:sp>
    </p:spTree>
    <p:extLst>
      <p:ext uri="{BB962C8B-B14F-4D97-AF65-F5344CB8AC3E}">
        <p14:creationId xmlns:p14="http://schemas.microsoft.com/office/powerpoint/2010/main" val="121438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indsesrtcolornocoriolis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2467746" y="1188050"/>
            <a:ext cx="430051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cs typeface="Gill Sans"/>
              </a:rPr>
              <a:t>Be aware that the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model so far is only showing southerly winds (winds blowing from</a:t>
            </a:r>
            <a:r>
              <a:rPr lang="en-US" sz="2600" dirty="0">
                <a:cs typeface="Gill Sans"/>
              </a:rPr>
              <a:t/>
            </a:r>
            <a:br>
              <a:rPr lang="en-US" sz="2600" dirty="0">
                <a:cs typeface="Gill Sans"/>
              </a:rPr>
            </a:br>
            <a:r>
              <a:rPr lang="en-US" sz="2600" dirty="0" smtClean="0">
                <a:cs typeface="Gill Sans"/>
              </a:rPr>
              <a:t>the south), </a:t>
            </a:r>
          </a:p>
          <a:p>
            <a:pPr algn="ctr"/>
            <a:r>
              <a:rPr lang="en-US" sz="2600" dirty="0">
                <a:cs typeface="Gill Sans"/>
              </a:rPr>
              <a:t>a</a:t>
            </a:r>
            <a:r>
              <a:rPr lang="en-US" sz="2600" dirty="0" smtClean="0">
                <a:cs typeface="Gill Sans"/>
              </a:rPr>
              <a:t>nd northerly winds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(winds blowing from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the north).  </a:t>
            </a:r>
          </a:p>
          <a:p>
            <a:pPr algn="ctr"/>
            <a:r>
              <a:rPr lang="en-US" sz="2600" dirty="0" smtClean="0">
                <a:cs typeface="Gill Sans"/>
              </a:rPr>
              <a:t>Further discussion is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needed on this point.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smtClean="0"/>
              <a:t>Convection &amp; Moisture Belts</a:t>
            </a:r>
          </a:p>
        </p:txBody>
      </p:sp>
    </p:spTree>
    <p:extLst>
      <p:ext uri="{BB962C8B-B14F-4D97-AF65-F5344CB8AC3E}">
        <p14:creationId xmlns:p14="http://schemas.microsoft.com/office/powerpoint/2010/main" val="106728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indsesrtcolornocoriolis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smtClean="0"/>
              <a:t>Convection &amp; Moisture Belts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554331" y="1101470"/>
            <a:ext cx="425721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cs typeface="Gill Sans"/>
              </a:rPr>
              <a:t>Keep in mind </a:t>
            </a:r>
            <a:r>
              <a:rPr lang="en-US" sz="2600" dirty="0" smtClean="0">
                <a:cs typeface="Gill Sans"/>
              </a:rPr>
              <a:t>your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reference </a:t>
            </a:r>
            <a:r>
              <a:rPr lang="en-US" sz="2600" dirty="0">
                <a:cs typeface="Gill Sans"/>
              </a:rPr>
              <a:t>tables </a:t>
            </a:r>
            <a:r>
              <a:rPr lang="en-US" sz="2600" dirty="0" smtClean="0">
                <a:cs typeface="Gill Sans"/>
              </a:rPr>
              <a:t>do </a:t>
            </a:r>
            <a:r>
              <a:rPr lang="en-US" sz="2600" dirty="0">
                <a:cs typeface="Gill Sans"/>
              </a:rPr>
              <a:t>not contain </a:t>
            </a:r>
            <a:r>
              <a:rPr lang="en-US" sz="2600" dirty="0" smtClean="0">
                <a:cs typeface="Gill Sans"/>
              </a:rPr>
              <a:t>details on temperature or precipitation as shown in this presentation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– at least not </a:t>
            </a:r>
            <a:r>
              <a:rPr lang="en-US" sz="2600" i="1" dirty="0" smtClean="0">
                <a:cs typeface="Gill Sans"/>
              </a:rPr>
              <a:t>directly.</a:t>
            </a:r>
            <a:endParaRPr lang="en-US" sz="2600" dirty="0">
              <a:cs typeface="Gill Sans"/>
            </a:endParaRPr>
          </a:p>
          <a:p>
            <a:pPr algn="ctr"/>
            <a:r>
              <a:rPr lang="en-US" sz="2600" dirty="0" smtClean="0">
                <a:cs typeface="Gill Sans"/>
              </a:rPr>
              <a:t>For example, the “Planetary Wind &amp; Moisture Belts…” diagram shows the following for convection and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climate belts.</a:t>
            </a:r>
          </a:p>
        </p:txBody>
      </p:sp>
    </p:spTree>
    <p:extLst>
      <p:ext uri="{BB962C8B-B14F-4D97-AF65-F5344CB8AC3E}">
        <p14:creationId xmlns:p14="http://schemas.microsoft.com/office/powerpoint/2010/main" val="106728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windsesrtbwnocorioli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smtClean="0"/>
              <a:t>Convection &amp; Moisture Belts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32" y="86580"/>
            <a:ext cx="297283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  <a:cs typeface="Gill Sans"/>
              </a:rPr>
              <a:t>The deeper process understanding of this diagram  </a:t>
            </a:r>
            <a:br>
              <a:rPr lang="en-US" sz="2600" dirty="0" smtClean="0">
                <a:solidFill>
                  <a:srgbClr val="FF0000"/>
                </a:solidFill>
                <a:cs typeface="Gill Sans"/>
              </a:rPr>
            </a:br>
            <a:r>
              <a:rPr lang="en-US" sz="2600" dirty="0" smtClean="0">
                <a:solidFill>
                  <a:srgbClr val="FF0000"/>
                </a:solidFill>
                <a:cs typeface="Gill Sans"/>
              </a:rPr>
              <a:t>is up to </a:t>
            </a:r>
            <a:br>
              <a:rPr lang="en-US" sz="2600" dirty="0" smtClean="0">
                <a:solidFill>
                  <a:srgbClr val="FF0000"/>
                </a:solidFill>
                <a:cs typeface="Gill Sans"/>
              </a:rPr>
            </a:br>
            <a:r>
              <a:rPr lang="en-US" sz="2600" dirty="0" smtClean="0">
                <a:solidFill>
                  <a:srgbClr val="FF0000"/>
                </a:solidFill>
                <a:cs typeface="Gill Sans"/>
              </a:rPr>
              <a:t>you! </a:t>
            </a:r>
            <a:r>
              <a:rPr lang="en-US" sz="2600" dirty="0" smtClean="0">
                <a:solidFill>
                  <a:srgbClr val="FF0000"/>
                </a:solidFill>
                <a:cs typeface="Gill Sans"/>
                <a:sym typeface="Wingdings"/>
              </a:rPr>
              <a:t></a:t>
            </a:r>
            <a:endParaRPr lang="en-US" sz="2600" dirty="0" smtClean="0">
              <a:solidFill>
                <a:srgbClr val="FF0000"/>
              </a:solidFill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66713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1021" y="174230"/>
            <a:ext cx="8913100" cy="6276114"/>
          </a:xfr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000" dirty="0" smtClean="0">
                <a:latin typeface="Times New Roman"/>
                <a:cs typeface="Times New Roman"/>
              </a:rPr>
              <a:t>Convection &amp; Moisture Belts: Part 2 </a:t>
            </a:r>
            <a:br>
              <a:rPr lang="en-US" sz="5000" dirty="0" smtClean="0">
                <a:latin typeface="Times New Roman"/>
                <a:cs typeface="Times New Roman"/>
              </a:rPr>
            </a:br>
            <a:r>
              <a:rPr lang="en-US" sz="5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(under construction…)</a:t>
            </a:r>
            <a:r>
              <a:rPr lang="en-US" sz="5000" dirty="0" smtClean="0">
                <a:latin typeface="Times New Roman"/>
                <a:cs typeface="Times New Roman"/>
              </a:rPr>
              <a:t> </a:t>
            </a:r>
          </a:p>
          <a:p>
            <a:pPr marL="0" indent="0" algn="ctr">
              <a:buNone/>
            </a:pPr>
            <a:r>
              <a:rPr lang="en-US" sz="5000" dirty="0" smtClean="0">
                <a:latin typeface="Times New Roman"/>
                <a:cs typeface="Times New Roman"/>
              </a:rPr>
              <a:t>What causes air to deflect?</a:t>
            </a:r>
          </a:p>
          <a:p>
            <a:pPr marL="0" indent="0" algn="ctr">
              <a:buNone/>
            </a:pPr>
            <a:r>
              <a:rPr lang="en-US" sz="5000" dirty="0" smtClean="0">
                <a:latin typeface="Times New Roman"/>
                <a:cs typeface="Times New Roman"/>
              </a:rPr>
              <a:t>Why is the earth </a:t>
            </a:r>
            <a:r>
              <a:rPr lang="en-US" sz="5000" i="1" dirty="0" smtClean="0">
                <a:latin typeface="Times New Roman"/>
                <a:cs typeface="Times New Roman"/>
              </a:rPr>
              <a:t>not </a:t>
            </a:r>
            <a:r>
              <a:rPr lang="en-US" sz="5000" dirty="0" smtClean="0">
                <a:latin typeface="Times New Roman"/>
                <a:cs typeface="Times New Roman"/>
              </a:rPr>
              <a:t>made up of north and south winds only? </a:t>
            </a:r>
          </a:p>
        </p:txBody>
      </p:sp>
    </p:spTree>
    <p:extLst>
      <p:ext uri="{BB962C8B-B14F-4D97-AF65-F5344CB8AC3E}">
        <p14:creationId xmlns:p14="http://schemas.microsoft.com/office/powerpoint/2010/main" val="279249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windsesrt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>
          <a:xfrm>
            <a:off x="7073034" y="2215238"/>
            <a:ext cx="1614576" cy="2197392"/>
          </a:xfrm>
          <a:prstGeom prst="rect">
            <a:avLst/>
          </a:prstGeom>
          <a:solidFill>
            <a:schemeClr val="bg1">
              <a:lumMod val="65000"/>
              <a:alpha val="30000"/>
            </a:schemeClr>
          </a:solidFill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 rot="3263384">
            <a:off x="7504005" y="1277406"/>
            <a:ext cx="1194094" cy="736956"/>
          </a:xfrm>
          <a:prstGeom prst="rightArrow">
            <a:avLst/>
          </a:prstGeom>
          <a:solidFill>
            <a:srgbClr val="00FF00">
              <a:alpha val="50000"/>
            </a:srgbClr>
          </a:solidFill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355863" y="590730"/>
            <a:ext cx="239295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cs typeface="Gill Sans"/>
              </a:rPr>
              <a:t>Area of Interest.</a:t>
            </a:r>
            <a:endParaRPr lang="en-US" sz="2600" dirty="0"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84725" y="4441490"/>
            <a:ext cx="281699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 dirty="0" smtClean="0">
                <a:cs typeface="Gill Sans"/>
              </a:rPr>
              <a:t>Let us focus on an observer at the equator &amp; rotate the diagram 90</a:t>
            </a:r>
            <a:r>
              <a:rPr lang="en-US" sz="2600" dirty="0" smtClean="0">
                <a:ea typeface="Lucida Grande"/>
                <a:cs typeface="Gill Sans"/>
              </a:rPr>
              <a:t>° counter-clockwise.</a:t>
            </a:r>
            <a:endParaRPr lang="en-US" sz="2600" dirty="0">
              <a:cs typeface="Gill San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</p:spTree>
    <p:extLst>
      <p:ext uri="{BB962C8B-B14F-4D97-AF65-F5344CB8AC3E}">
        <p14:creationId xmlns:p14="http://schemas.microsoft.com/office/powerpoint/2010/main" val="277952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2" animBg="1"/>
      <p:bldP spid="5" grpId="0" animBg="1"/>
      <p:bldP spid="2" grpId="0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windsesrtbwnocorioli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-19906" y="376910"/>
            <a:ext cx="314355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cs typeface="Gill Sans"/>
              </a:rPr>
              <a:t>We had left off with convection </a:t>
            </a:r>
          </a:p>
          <a:p>
            <a:r>
              <a:rPr lang="en-US" sz="2600" dirty="0" smtClean="0">
                <a:cs typeface="Gill Sans"/>
              </a:rPr>
              <a:t>currents.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smtClean="0"/>
              <a:t>Convection &amp; Moisture Belts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00443" y="376910"/>
            <a:ext cx="314355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 dirty="0" smtClean="0">
                <a:cs typeface="Gill Sans"/>
              </a:rPr>
              <a:t>We’ll now focus on surface level  </a:t>
            </a:r>
          </a:p>
          <a:p>
            <a:pPr algn="r"/>
            <a:r>
              <a:rPr lang="en-US" sz="2600" dirty="0" smtClean="0">
                <a:cs typeface="Gill Sans"/>
              </a:rPr>
              <a:t>Winds...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2494" y="5392322"/>
            <a:ext cx="367735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cs typeface="Gill Sans"/>
              </a:rPr>
              <a:t>…By looking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first at winds near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the equator.</a:t>
            </a:r>
          </a:p>
        </p:txBody>
      </p:sp>
    </p:spTree>
    <p:extLst>
      <p:ext uri="{BB962C8B-B14F-4D97-AF65-F5344CB8AC3E}">
        <p14:creationId xmlns:p14="http://schemas.microsoft.com/office/powerpoint/2010/main" val="309629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windscoriolis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9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smtClean="0"/>
              <a:t>Convection &amp; Moisture Belts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-19906" y="376910"/>
            <a:ext cx="31435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600" dirty="0" smtClean="0"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13811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test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9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smtClean="0"/>
              <a:t>Convection &amp; Moisture Belts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5084" y="376910"/>
            <a:ext cx="314355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cs typeface="Gill Sans"/>
              </a:rPr>
              <a:t>Convection of generalized planetary winds within 30</a:t>
            </a:r>
            <a:r>
              <a:rPr lang="en-US" sz="2600" dirty="0">
                <a:ea typeface="Lucida Grande"/>
                <a:cs typeface="Gill Sans"/>
              </a:rPr>
              <a:t>°</a:t>
            </a:r>
            <a:r>
              <a:rPr lang="en-US" sz="2600" dirty="0" smtClean="0">
                <a:cs typeface="Gill Sans"/>
              </a:rPr>
              <a:t> of the equator is </a:t>
            </a:r>
          </a:p>
          <a:p>
            <a:r>
              <a:rPr lang="en-US" sz="2600" dirty="0" smtClean="0">
                <a:cs typeface="Gill Sans"/>
              </a:rPr>
              <a:t>shown here.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76570" y="443871"/>
            <a:ext cx="295856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 dirty="0" smtClean="0">
                <a:cs typeface="Gill Sans"/>
              </a:rPr>
              <a:t>Note the winds near sea level only blow toward the equator in this example.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5084" y="5035738"/>
            <a:ext cx="456836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cs typeface="Gill Sans"/>
              </a:rPr>
              <a:t>We’ll start by </a:t>
            </a:r>
          </a:p>
          <a:p>
            <a:r>
              <a:rPr lang="en-US" sz="2600" dirty="0" smtClean="0">
                <a:cs typeface="Gill Sans"/>
              </a:rPr>
              <a:t>focusing on these </a:t>
            </a:r>
          </a:p>
          <a:p>
            <a:r>
              <a:rPr lang="en-US" sz="2600" dirty="0" smtClean="0">
                <a:cs typeface="Gill Sans"/>
              </a:rPr>
              <a:t>equatorial surface level northerly and southerly winds...</a:t>
            </a:r>
          </a:p>
        </p:txBody>
      </p:sp>
    </p:spTree>
    <p:extLst>
      <p:ext uri="{BB962C8B-B14F-4D97-AF65-F5344CB8AC3E}">
        <p14:creationId xmlns:p14="http://schemas.microsoft.com/office/powerpoint/2010/main" val="65561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windsesrtbwnocorioli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-19906" y="131600"/>
            <a:ext cx="314355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cs typeface="Gill Sans"/>
              </a:rPr>
              <a:t>We had left off here with convection currents.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smtClean="0"/>
              <a:t>Convection &amp; Moisture Belts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071311" y="3030363"/>
            <a:ext cx="1313243" cy="562782"/>
          </a:xfrm>
          <a:prstGeom prst="roundRect">
            <a:avLst/>
          </a:prstGeom>
          <a:solidFill>
            <a:srgbClr val="FFFF00">
              <a:alpha val="50000"/>
            </a:srgbClr>
          </a:solidFill>
          <a:ln w="38100" cmpd="sng"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4299514">
            <a:off x="7124331" y="2094963"/>
            <a:ext cx="950213" cy="736956"/>
          </a:xfrm>
          <a:prstGeom prst="rightArrow">
            <a:avLst/>
          </a:prstGeom>
          <a:solidFill>
            <a:srgbClr val="00FF00">
              <a:alpha val="50000"/>
            </a:srgbClr>
          </a:solidFill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464959" y="460602"/>
            <a:ext cx="365126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 dirty="0" smtClean="0">
                <a:cs typeface="Gill Sans"/>
              </a:rPr>
              <a:t>This column of air is characterized by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warm dense air.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5389418"/>
            <a:ext cx="365126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cs typeface="Gill Sans"/>
              </a:rPr>
              <a:t>Warm air weighs less for a given volume of air compared to cold air.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64350" y="5375572"/>
            <a:ext cx="415187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 dirty="0" smtClean="0">
                <a:cs typeface="Gill Sans"/>
              </a:rPr>
              <a:t>This causes an area of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lower atmospheric pressure along the equator.</a:t>
            </a:r>
          </a:p>
        </p:txBody>
      </p:sp>
    </p:spTree>
    <p:extLst>
      <p:ext uri="{BB962C8B-B14F-4D97-AF65-F5344CB8AC3E}">
        <p14:creationId xmlns:p14="http://schemas.microsoft.com/office/powerpoint/2010/main" val="343602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1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3893"/>
            <a:ext cx="7772400" cy="741205"/>
          </a:xfrm>
        </p:spPr>
        <p:txBody>
          <a:bodyPr/>
          <a:lstStyle/>
          <a:p>
            <a:r>
              <a:rPr lang="en-US" dirty="0" smtClean="0"/>
              <a:t>Teacher Notes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8" y="815098"/>
            <a:ext cx="7944089" cy="5462082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2200" dirty="0" smtClean="0">
                <a:solidFill>
                  <a:schemeClr val="tx1"/>
                </a:solidFill>
              </a:rPr>
              <a:t>Credits:</a:t>
            </a:r>
          </a:p>
          <a:p>
            <a:pPr marL="342900" indent="-342900" algn="l">
              <a:buFont typeface="Arial"/>
              <a:buChar char="•"/>
            </a:pPr>
            <a:r>
              <a:rPr lang="en-US" sz="2200" dirty="0">
                <a:solidFill>
                  <a:schemeClr val="tx1"/>
                </a:solidFill>
                <a:hlinkClick r:id="rId2"/>
              </a:rPr>
              <a:t>http://epsc.wustl.edu/courses/epsc105a/files2/Animations_7/</a:t>
            </a:r>
            <a:r>
              <a:rPr lang="en-US" sz="2200" dirty="0" smtClean="0">
                <a:solidFill>
                  <a:schemeClr val="tx1"/>
                </a:solidFill>
                <a:hlinkClick r:id="rId2"/>
              </a:rPr>
              <a:t>GlobalWind.html</a:t>
            </a:r>
            <a:r>
              <a:rPr lang="en-US" sz="2200" dirty="0" smtClean="0">
                <a:solidFill>
                  <a:schemeClr val="tx1"/>
                </a:solidFill>
              </a:rPr>
              <a:t> (convection animation within this presentation)</a:t>
            </a:r>
          </a:p>
          <a:p>
            <a:pPr algn="l"/>
            <a:r>
              <a:rPr lang="en-US" sz="2200" dirty="0" smtClean="0">
                <a:solidFill>
                  <a:schemeClr val="tx1"/>
                </a:solidFill>
              </a:rPr>
              <a:t>Other wind resources:</a:t>
            </a:r>
          </a:p>
          <a:p>
            <a:pPr marL="457200" indent="-457200" algn="l">
              <a:buFont typeface="Arial"/>
              <a:buChar char="•"/>
            </a:pPr>
            <a:r>
              <a:rPr lang="en-US" sz="2200" dirty="0">
                <a:solidFill>
                  <a:schemeClr val="tx1"/>
                </a:solidFill>
                <a:hlinkClick r:id="rId3"/>
              </a:rPr>
              <a:t>http://</a:t>
            </a:r>
            <a:r>
              <a:rPr lang="en-US" sz="2200" dirty="0" smtClean="0">
                <a:solidFill>
                  <a:schemeClr val="tx1"/>
                </a:solidFill>
                <a:hlinkClick r:id="rId3"/>
              </a:rPr>
              <a:t>earth.nullschool.net</a:t>
            </a:r>
            <a:endParaRPr lang="en-US" sz="2200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en-US" sz="2200" dirty="0" smtClean="0">
                <a:solidFill>
                  <a:schemeClr val="tx1"/>
                </a:solidFill>
                <a:hlinkClick r:id="rId4"/>
              </a:rPr>
              <a:t>http</a:t>
            </a:r>
            <a:r>
              <a:rPr lang="en-US" sz="2200" dirty="0">
                <a:solidFill>
                  <a:schemeClr val="tx1"/>
                </a:solidFill>
                <a:hlinkClick r:id="rId4"/>
              </a:rPr>
              <a:t>://geog.uoregon.edu/envchange/clim_animations</a:t>
            </a:r>
            <a:r>
              <a:rPr lang="en-US" sz="2200" dirty="0" smtClean="0">
                <a:solidFill>
                  <a:schemeClr val="tx1"/>
                </a:solidFill>
                <a:hlinkClick r:id="rId4"/>
              </a:rPr>
              <a:t>/</a:t>
            </a:r>
            <a:endParaRPr lang="en-US" sz="22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200" b="1" dirty="0" smtClean="0">
                <a:solidFill>
                  <a:schemeClr val="tx1"/>
                </a:solidFill>
              </a:rPr>
              <a:t>Click </a:t>
            </a:r>
            <a:r>
              <a:rPr lang="en-US" sz="2200" b="1" dirty="0" smtClean="0">
                <a:solidFill>
                  <a:schemeClr val="tx1"/>
                </a:solidFill>
                <a:hlinkClick r:id="" action="ppaction://hlinkshowjump?jump=firstslide"/>
              </a:rPr>
              <a:t>HERE</a:t>
            </a:r>
            <a:r>
              <a:rPr lang="en-US" sz="2200" b="1" dirty="0" smtClean="0">
                <a:solidFill>
                  <a:schemeClr val="tx1"/>
                </a:solidFill>
              </a:rPr>
              <a:t> to return to the start of this presentation.</a:t>
            </a:r>
          </a:p>
          <a:p>
            <a:pPr algn="l"/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54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windxsection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2" name="TextBox 1"/>
          <p:cNvSpPr txBox="1"/>
          <p:nvPr/>
        </p:nvSpPr>
        <p:spPr>
          <a:xfrm>
            <a:off x="27188" y="674940"/>
            <a:ext cx="911681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u="sng" dirty="0" smtClean="0">
                <a:cs typeface="Gill Sans"/>
              </a:rPr>
              <a:t>Atmospheric Characteristics at the Equator (0</a:t>
            </a:r>
            <a:r>
              <a:rPr lang="en-US" sz="2600" u="sng" dirty="0">
                <a:ea typeface="Lucida Grande"/>
                <a:cs typeface="Gill Sans"/>
              </a:rPr>
              <a:t>° </a:t>
            </a:r>
            <a:r>
              <a:rPr lang="en-US" sz="2600" u="sng" dirty="0" smtClean="0">
                <a:ea typeface="Lucida Grande"/>
                <a:cs typeface="Gill Sans"/>
              </a:rPr>
              <a:t>latitude)</a:t>
            </a:r>
            <a:r>
              <a:rPr lang="en-US" sz="2600" dirty="0" smtClean="0">
                <a:cs typeface="Gill Sans"/>
              </a:rPr>
              <a:t>:</a:t>
            </a:r>
          </a:p>
          <a:p>
            <a:pPr marL="457200" indent="-457200">
              <a:buFont typeface="Arial"/>
              <a:buChar char="•"/>
            </a:pPr>
            <a:r>
              <a:rPr lang="en-US" sz="2600" b="1" dirty="0" smtClean="0">
                <a:cs typeface="Gill Sans"/>
              </a:rPr>
              <a:t>Warm air</a:t>
            </a:r>
            <a:r>
              <a:rPr lang="en-US" sz="2600" dirty="0" smtClean="0">
                <a:cs typeface="Gill Sans"/>
              </a:rPr>
              <a:t> has high potential evapotranspiration.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cs typeface="Gill Sans"/>
              </a:rPr>
              <a:t>This leads to air masses having </a:t>
            </a:r>
            <a:r>
              <a:rPr lang="en-US" sz="2600" b="1" dirty="0" smtClean="0">
                <a:cs typeface="Gill Sans"/>
              </a:rPr>
              <a:t>high moisture content</a:t>
            </a:r>
            <a:r>
              <a:rPr lang="en-US" sz="2600" dirty="0" smtClean="0">
                <a:cs typeface="Gill Sans"/>
              </a:rPr>
              <a:t> from various sources: surface water (oceans, lakes, streams), soil moisture, and plants.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cs typeface="Gill Sans"/>
              </a:rPr>
              <a:t>Therefore, </a:t>
            </a:r>
            <a:r>
              <a:rPr lang="en-US" sz="2600" b="1" dirty="0" smtClean="0">
                <a:cs typeface="Gill Sans"/>
              </a:rPr>
              <a:t>maritime tropical (“</a:t>
            </a:r>
            <a:r>
              <a:rPr lang="en-US" sz="2600" b="1" dirty="0" err="1" smtClean="0">
                <a:cs typeface="Gill Sans"/>
              </a:rPr>
              <a:t>mT</a:t>
            </a:r>
            <a:r>
              <a:rPr lang="en-US" sz="2600" b="1" dirty="0" smtClean="0">
                <a:cs typeface="Gill Sans"/>
              </a:rPr>
              <a:t>”) </a:t>
            </a:r>
            <a:r>
              <a:rPr lang="en-US" sz="2600" dirty="0" smtClean="0">
                <a:cs typeface="Gill Sans"/>
              </a:rPr>
              <a:t>often dominates this area.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</p:spTree>
    <p:extLst>
      <p:ext uri="{BB962C8B-B14F-4D97-AF65-F5344CB8AC3E}">
        <p14:creationId xmlns:p14="http://schemas.microsoft.com/office/powerpoint/2010/main" val="162762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indxsection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9" name="TextBox 8"/>
          <p:cNvSpPr txBox="1"/>
          <p:nvPr/>
        </p:nvSpPr>
        <p:spPr>
          <a:xfrm>
            <a:off x="101018" y="798303"/>
            <a:ext cx="8471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endParaRPr lang="en-US" sz="2800" dirty="0" smtClean="0"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184" y="693107"/>
            <a:ext cx="847114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u="sng" dirty="0" smtClean="0">
                <a:cs typeface="Gill Sans"/>
              </a:rPr>
              <a:t>Behavior of warm moist air at the equator</a:t>
            </a:r>
            <a:r>
              <a:rPr lang="en-US" sz="2600" dirty="0" smtClean="0">
                <a:cs typeface="Gill Sans"/>
              </a:rPr>
              <a:t>: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cs typeface="Gill Sans"/>
              </a:rPr>
              <a:t>Warm air is less dense compared to cool air.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cs typeface="Gill Sans"/>
              </a:rPr>
              <a:t>Cold air moves underneath warm air – warm air rises as it’s </a:t>
            </a:r>
            <a:r>
              <a:rPr lang="en-US" sz="2600" dirty="0" smtClean="0">
                <a:cs typeface="Gill Sans"/>
              </a:rPr>
              <a:t>lifted </a:t>
            </a:r>
            <a:r>
              <a:rPr lang="en-US" sz="2600" dirty="0">
                <a:cs typeface="Gill Sans"/>
              </a:rPr>
              <a:t>by relatively </a:t>
            </a:r>
            <a:r>
              <a:rPr lang="en-US" sz="2600" dirty="0" smtClean="0">
                <a:cs typeface="Gill Sans"/>
              </a:rPr>
              <a:t>cold dense air moving in beneath it.</a:t>
            </a:r>
            <a:endParaRPr lang="en-US" sz="2600" dirty="0">
              <a:cs typeface="Gill Sans"/>
            </a:endParaRPr>
          </a:p>
          <a:p>
            <a:pPr marL="457200" indent="-457200">
              <a:buFont typeface="Arial"/>
              <a:buChar char="•"/>
            </a:pPr>
            <a:endParaRPr lang="en-US" sz="2600" dirty="0" smtClean="0">
              <a:cs typeface="Gill San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</p:spTree>
    <p:extLst>
      <p:ext uri="{BB962C8B-B14F-4D97-AF65-F5344CB8AC3E}">
        <p14:creationId xmlns:p14="http://schemas.microsoft.com/office/powerpoint/2010/main" val="428727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indxsection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9" name="TextBox 8"/>
          <p:cNvSpPr txBox="1"/>
          <p:nvPr/>
        </p:nvSpPr>
        <p:spPr>
          <a:xfrm>
            <a:off x="101018" y="798303"/>
            <a:ext cx="8471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endParaRPr lang="en-US" sz="2800" dirty="0" smtClean="0">
              <a:latin typeface="Gill Sans"/>
              <a:cs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5184" y="693107"/>
            <a:ext cx="847114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u="sng" dirty="0" smtClean="0">
                <a:cs typeface="Gill Sans"/>
              </a:rPr>
              <a:t>Behavior of warm moist air at the equator</a:t>
            </a:r>
            <a:r>
              <a:rPr lang="en-US" sz="2600" dirty="0" smtClean="0">
                <a:cs typeface="Gill Sans"/>
              </a:rPr>
              <a:t>: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cs typeface="Gill Sans"/>
              </a:rPr>
              <a:t>Warm air is less dense compared to cool air.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cs typeface="Gill Sans"/>
              </a:rPr>
              <a:t>Cold air moves underneath warm air – warm air rises as it’s </a:t>
            </a:r>
            <a:r>
              <a:rPr lang="en-US" sz="2600" dirty="0" smtClean="0">
                <a:cs typeface="Gill Sans"/>
              </a:rPr>
              <a:t>lifted </a:t>
            </a:r>
            <a:r>
              <a:rPr lang="en-US" sz="2600" dirty="0">
                <a:cs typeface="Gill Sans"/>
              </a:rPr>
              <a:t>by relatively cold dense air moving in beneath it.</a:t>
            </a:r>
          </a:p>
          <a:p>
            <a:pPr marL="457200" indent="-457200">
              <a:buFont typeface="Arial"/>
              <a:buChar char="•"/>
            </a:pPr>
            <a:endParaRPr lang="en-US" sz="2600" dirty="0" smtClean="0">
              <a:cs typeface="Gill San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</p:spTree>
    <p:extLst>
      <p:ext uri="{BB962C8B-B14F-4D97-AF65-F5344CB8AC3E}">
        <p14:creationId xmlns:p14="http://schemas.microsoft.com/office/powerpoint/2010/main" val="350100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windxsection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9" name="TextBox 8"/>
          <p:cNvSpPr txBox="1"/>
          <p:nvPr/>
        </p:nvSpPr>
        <p:spPr>
          <a:xfrm>
            <a:off x="101018" y="798303"/>
            <a:ext cx="8471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endParaRPr lang="en-US" sz="2800" dirty="0" smtClean="0"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184" y="693107"/>
            <a:ext cx="847114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u="sng" dirty="0" smtClean="0">
                <a:cs typeface="Gill Sans"/>
              </a:rPr>
              <a:t>Behavior of warm moist air at the equator</a:t>
            </a:r>
            <a:r>
              <a:rPr lang="en-US" sz="2600" dirty="0" smtClean="0">
                <a:cs typeface="Gill Sans"/>
              </a:rPr>
              <a:t>: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cs typeface="Gill Sans"/>
              </a:rPr>
              <a:t>Warm air is less dense compared to cool air.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cs typeface="Gill Sans"/>
              </a:rPr>
              <a:t>Cold air moves underneath warm air – warm air rises as it’s </a:t>
            </a:r>
            <a:r>
              <a:rPr lang="en-US" sz="2600" dirty="0" smtClean="0">
                <a:cs typeface="Gill Sans"/>
              </a:rPr>
              <a:t>lifted </a:t>
            </a:r>
            <a:r>
              <a:rPr lang="en-US" sz="2600" dirty="0">
                <a:cs typeface="Gill Sans"/>
              </a:rPr>
              <a:t>by relatively cold dense air moving in beneath it.</a:t>
            </a:r>
          </a:p>
          <a:p>
            <a:pPr marL="457200" indent="-457200">
              <a:buFont typeface="Arial"/>
              <a:buChar char="•"/>
            </a:pPr>
            <a:endParaRPr lang="en-US" sz="2600" dirty="0" smtClean="0">
              <a:cs typeface="Gill San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</p:spTree>
    <p:extLst>
      <p:ext uri="{BB962C8B-B14F-4D97-AF65-F5344CB8AC3E}">
        <p14:creationId xmlns:p14="http://schemas.microsoft.com/office/powerpoint/2010/main" val="292010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2212</TotalTime>
  <Words>1335</Words>
  <Application>Microsoft Office PowerPoint</Application>
  <PresentationFormat>On-screen Show (4:3)</PresentationFormat>
  <Paragraphs>190</Paragraphs>
  <Slides>54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Arial</vt:lpstr>
      <vt:lpstr>Calibri</vt:lpstr>
      <vt:lpstr>Gill Sans</vt:lpstr>
      <vt:lpstr>Lucida Grande</vt:lpstr>
      <vt:lpstr>Times New Roman</vt:lpstr>
      <vt:lpstr>Wingdings</vt:lpstr>
      <vt:lpstr>Office Theme</vt:lpstr>
      <vt:lpstr>Planetary Wind &amp; Moisture Belts in the Troposphere (Annotated Version)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Teacher Notes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 2004 Test Drive User</dc:creator>
  <cp:lastModifiedBy>Miller, Zachary</cp:lastModifiedBy>
  <cp:revision>288</cp:revision>
  <dcterms:created xsi:type="dcterms:W3CDTF">2014-06-30T01:17:01Z</dcterms:created>
  <dcterms:modified xsi:type="dcterms:W3CDTF">2017-10-03T15:24:22Z</dcterms:modified>
</cp:coreProperties>
</file>